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tags/tag2.xml" ContentType="application/vnd.openxmlformats-officedocument.presentationml.tags+xml"/>
  <Override PartName="/ppt/tags/tag3.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handoutMasterIdLst>
    <p:handoutMasterId r:id="rId16"/>
  </p:handoutMasterIdLst>
  <p:sldIdLst>
    <p:sldId id="256" r:id="rId2"/>
    <p:sldId id="430" r:id="rId3"/>
    <p:sldId id="444" r:id="rId4"/>
    <p:sldId id="423" r:id="rId5"/>
    <p:sldId id="461" r:id="rId6"/>
    <p:sldId id="410" r:id="rId7"/>
    <p:sldId id="413" r:id="rId8"/>
    <p:sldId id="437" r:id="rId9"/>
    <p:sldId id="462" r:id="rId10"/>
    <p:sldId id="463" r:id="rId11"/>
    <p:sldId id="464" r:id="rId12"/>
    <p:sldId id="465" r:id="rId13"/>
    <p:sldId id="363" r:id="rId14"/>
  </p:sldIdLst>
  <p:sldSz cx="9144000" cy="6858000" type="screen4x3"/>
  <p:notesSz cx="9180513" cy="6858000"/>
  <p:defaultTextStyle>
    <a:defPPr>
      <a:defRPr lang="en-GB"/>
    </a:defPPr>
    <a:lvl1pPr algn="l" defTabSz="457200" rtl="0" eaLnBrk="0" fontAlgn="base" hangingPunct="0">
      <a:lnSpc>
        <a:spcPct val="93000"/>
      </a:lnSpc>
      <a:spcBef>
        <a:spcPct val="0"/>
      </a:spcBef>
      <a:spcAft>
        <a:spcPct val="0"/>
      </a:spcAft>
      <a:buClr>
        <a:srgbClr val="000000"/>
      </a:buClr>
      <a:buSzPct val="100000"/>
      <a:buFont typeface="Times New Roman" charset="0"/>
      <a:defRPr b="1" kern="1200">
        <a:solidFill>
          <a:schemeClr val="tx1"/>
        </a:solidFill>
        <a:latin typeface="Helvetica" charset="0"/>
        <a:ea typeface="ＭＳ Ｐゴシック" charset="-128"/>
        <a:cs typeface="ＭＳ Ｐゴシック" charset="-128"/>
      </a:defRPr>
    </a:lvl1pPr>
    <a:lvl2pPr marL="457200" algn="l" defTabSz="457200" rtl="0" eaLnBrk="0" fontAlgn="base" hangingPunct="0">
      <a:lnSpc>
        <a:spcPct val="93000"/>
      </a:lnSpc>
      <a:spcBef>
        <a:spcPct val="0"/>
      </a:spcBef>
      <a:spcAft>
        <a:spcPct val="0"/>
      </a:spcAft>
      <a:buClr>
        <a:srgbClr val="000000"/>
      </a:buClr>
      <a:buSzPct val="100000"/>
      <a:buFont typeface="Times New Roman" charset="0"/>
      <a:defRPr b="1" kern="1200">
        <a:solidFill>
          <a:schemeClr val="tx1"/>
        </a:solidFill>
        <a:latin typeface="Helvetica" charset="0"/>
        <a:ea typeface="ＭＳ Ｐゴシック" charset="-128"/>
        <a:cs typeface="ＭＳ Ｐゴシック" charset="-128"/>
      </a:defRPr>
    </a:lvl2pPr>
    <a:lvl3pPr marL="914400" algn="l" defTabSz="457200" rtl="0" eaLnBrk="0" fontAlgn="base" hangingPunct="0">
      <a:lnSpc>
        <a:spcPct val="93000"/>
      </a:lnSpc>
      <a:spcBef>
        <a:spcPct val="0"/>
      </a:spcBef>
      <a:spcAft>
        <a:spcPct val="0"/>
      </a:spcAft>
      <a:buClr>
        <a:srgbClr val="000000"/>
      </a:buClr>
      <a:buSzPct val="100000"/>
      <a:buFont typeface="Times New Roman" charset="0"/>
      <a:defRPr b="1" kern="1200">
        <a:solidFill>
          <a:schemeClr val="tx1"/>
        </a:solidFill>
        <a:latin typeface="Helvetica" charset="0"/>
        <a:ea typeface="ＭＳ Ｐゴシック" charset="-128"/>
        <a:cs typeface="ＭＳ Ｐゴシック" charset="-128"/>
      </a:defRPr>
    </a:lvl3pPr>
    <a:lvl4pPr marL="1371600" algn="l" defTabSz="457200" rtl="0" eaLnBrk="0" fontAlgn="base" hangingPunct="0">
      <a:lnSpc>
        <a:spcPct val="93000"/>
      </a:lnSpc>
      <a:spcBef>
        <a:spcPct val="0"/>
      </a:spcBef>
      <a:spcAft>
        <a:spcPct val="0"/>
      </a:spcAft>
      <a:buClr>
        <a:srgbClr val="000000"/>
      </a:buClr>
      <a:buSzPct val="100000"/>
      <a:buFont typeface="Times New Roman" charset="0"/>
      <a:defRPr b="1" kern="1200">
        <a:solidFill>
          <a:schemeClr val="tx1"/>
        </a:solidFill>
        <a:latin typeface="Helvetica" charset="0"/>
        <a:ea typeface="ＭＳ Ｐゴシック" charset="-128"/>
        <a:cs typeface="ＭＳ Ｐゴシック" charset="-128"/>
      </a:defRPr>
    </a:lvl4pPr>
    <a:lvl5pPr marL="1828800" algn="l" defTabSz="457200" rtl="0" eaLnBrk="0" fontAlgn="base" hangingPunct="0">
      <a:lnSpc>
        <a:spcPct val="93000"/>
      </a:lnSpc>
      <a:spcBef>
        <a:spcPct val="0"/>
      </a:spcBef>
      <a:spcAft>
        <a:spcPct val="0"/>
      </a:spcAft>
      <a:buClr>
        <a:srgbClr val="000000"/>
      </a:buClr>
      <a:buSzPct val="100000"/>
      <a:buFont typeface="Times New Roman" charset="0"/>
      <a:defRPr b="1" kern="1200">
        <a:solidFill>
          <a:schemeClr val="tx1"/>
        </a:solidFill>
        <a:latin typeface="Helvetica" charset="0"/>
        <a:ea typeface="ＭＳ Ｐゴシック" charset="-128"/>
        <a:cs typeface="ＭＳ Ｐゴシック" charset="-128"/>
      </a:defRPr>
    </a:lvl5pPr>
    <a:lvl6pPr marL="2286000" algn="l" defTabSz="457200" rtl="0" eaLnBrk="1" latinLnBrk="0" hangingPunct="1">
      <a:defRPr b="1" kern="1200">
        <a:solidFill>
          <a:schemeClr val="tx1"/>
        </a:solidFill>
        <a:latin typeface="Helvetica" charset="0"/>
        <a:ea typeface="ＭＳ Ｐゴシック" charset="-128"/>
        <a:cs typeface="ＭＳ Ｐゴシック" charset="-128"/>
      </a:defRPr>
    </a:lvl6pPr>
    <a:lvl7pPr marL="2743200" algn="l" defTabSz="457200" rtl="0" eaLnBrk="1" latinLnBrk="0" hangingPunct="1">
      <a:defRPr b="1" kern="1200">
        <a:solidFill>
          <a:schemeClr val="tx1"/>
        </a:solidFill>
        <a:latin typeface="Helvetica" charset="0"/>
        <a:ea typeface="ＭＳ Ｐゴシック" charset="-128"/>
        <a:cs typeface="ＭＳ Ｐゴシック" charset="-128"/>
      </a:defRPr>
    </a:lvl7pPr>
    <a:lvl8pPr marL="3200400" algn="l" defTabSz="457200" rtl="0" eaLnBrk="1" latinLnBrk="0" hangingPunct="1">
      <a:defRPr b="1" kern="1200">
        <a:solidFill>
          <a:schemeClr val="tx1"/>
        </a:solidFill>
        <a:latin typeface="Helvetica" charset="0"/>
        <a:ea typeface="ＭＳ Ｐゴシック" charset="-128"/>
        <a:cs typeface="ＭＳ Ｐゴシック" charset="-128"/>
      </a:defRPr>
    </a:lvl8pPr>
    <a:lvl9pPr marL="3657600" algn="l" defTabSz="457200" rtl="0" eaLnBrk="1" latinLnBrk="0" hangingPunct="1">
      <a:defRPr b="1" kern="1200">
        <a:solidFill>
          <a:schemeClr val="tx1"/>
        </a:solidFill>
        <a:latin typeface="Helvetica"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 xmlns:p14="http://schemas.microsoft.com/office/powerpoint/2010/main" xmlns:mv="urn:schemas-microsoft-com:mac:vml" xmlns:mc="http://schemas.openxmlformats.org/markup-compatibility/2006">
          <a:srgbClr val="FF0000"/>
        </p14:laserClr>
      </p:ext>
      <p:ext uri="{2FDB2607-1784-4EEB-B798-7EB5836EED8A}">
        <p14:showMediaCtrls xmlns="" xmlns:p14="http://schemas.microsoft.com/office/powerpoint/2010/main" xmlns:mv="urn:schemas-microsoft-com:mac:vml" xmlns:mc="http://schemas.openxmlformats.org/markup-compatibility/2006" val="1"/>
      </p:ext>
    </p:extLst>
  </p:showPr>
  <p:clrMru>
    <a:srgbClr val="D2D2D2"/>
    <a:srgbClr val="E9E9E9"/>
    <a:srgbClr val="F4F4F4"/>
    <a:srgbClr val="FF0000"/>
  </p:clrMru>
  <p:extLst>
    <p:ext uri="{E76CE94A-603C-4142-B9EB-6D1370010A27}">
      <p14:discardImageEditData xmlns="" xmlns:p14="http://schemas.microsoft.com/office/powerpoint/2010/main" xmlns:mv="urn:schemas-microsoft-com:mac:vml" xmlns:mc="http://schemas.openxmlformats.org/markup-compatibility/2006" val="0"/>
    </p:ext>
    <p:ext uri="{D31A062A-798A-4329-ABDD-BBA856620510}">
      <p14:defaultImageDpi xmlns=""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200" y="-186"/>
      </p:cViewPr>
      <p:guideLst>
        <p:guide orient="horz" pos="2160"/>
        <p:guide pos="2880"/>
      </p:guideLst>
    </p:cSldViewPr>
  </p:slideViewPr>
  <p:outlineViewPr>
    <p:cViewPr>
      <p:scale>
        <a:sx n="33" d="100"/>
        <a:sy n="33" d="100"/>
      </p:scale>
      <p:origin x="-784" y="-8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149"/>
        <p:guide pos="2891"/>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78275" cy="342900"/>
          </a:xfrm>
          <a:prstGeom prst="rect">
            <a:avLst/>
          </a:prstGeom>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 name="Date Placeholder 2"/>
          <p:cNvSpPr>
            <a:spLocks noGrp="1"/>
          </p:cNvSpPr>
          <p:nvPr>
            <p:ph type="dt" sz="quarter" idx="1"/>
          </p:nvPr>
        </p:nvSpPr>
        <p:spPr>
          <a:xfrm>
            <a:off x="5200650" y="0"/>
            <a:ext cx="3978275"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5E7770E-120C-5044-8A8F-6305357389DA}" type="datetime1">
              <a:rPr lang="en-US"/>
              <a:pPr/>
              <a:t>6/20/2011</a:t>
            </a:fld>
            <a:endParaRPr lang="en-US"/>
          </a:p>
        </p:txBody>
      </p:sp>
      <p:sp>
        <p:nvSpPr>
          <p:cNvPr id="4" name="Footer Placeholder 3"/>
          <p:cNvSpPr>
            <a:spLocks noGrp="1"/>
          </p:cNvSpPr>
          <p:nvPr>
            <p:ph type="ftr" sz="quarter" idx="2"/>
          </p:nvPr>
        </p:nvSpPr>
        <p:spPr>
          <a:xfrm>
            <a:off x="0" y="6513513"/>
            <a:ext cx="3978275" cy="342900"/>
          </a:xfrm>
          <a:prstGeom prst="rect">
            <a:avLst/>
          </a:prstGeom>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5200650" y="6513513"/>
            <a:ext cx="3978275"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ECABB5D-622A-5249-9DF4-15F19BEEC26C}" type="slidenum">
              <a:rPr lang="en-US"/>
              <a:pPr/>
              <a:t>‹#›</a:t>
            </a:fld>
            <a:endParaRPr lang="en-US"/>
          </a:p>
        </p:txBody>
      </p:sp>
    </p:spTree>
    <p:extLst>
      <p:ext uri="{BB962C8B-B14F-4D97-AF65-F5344CB8AC3E}">
        <p14:creationId xmlns="" xmlns:p14="http://schemas.microsoft.com/office/powerpoint/2010/main" xmlns:mv="urn:schemas-microsoft-com:mac:vml" xmlns:mc="http://schemas.openxmlformats.org/markup-compatibility/2006" val="2302062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AutoShape 1"/>
          <p:cNvSpPr>
            <a:spLocks noChangeArrowheads="1"/>
          </p:cNvSpPr>
          <p:nvPr/>
        </p:nvSpPr>
        <p:spPr bwMode="auto">
          <a:xfrm>
            <a:off x="0" y="0"/>
            <a:ext cx="9180513" cy="6858000"/>
          </a:xfrm>
          <a:prstGeom prst="roundRect">
            <a:avLst>
              <a:gd name="adj" fmla="val 23"/>
            </a:avLst>
          </a:prstGeom>
          <a:solidFill>
            <a:srgbClr val="FFFFFF"/>
          </a:solidFill>
          <a:ln w="9360">
            <a:noFill/>
            <a:miter lim="800000"/>
            <a:headEnd/>
            <a:tailEnd/>
          </a:ln>
        </p:spPr>
        <p:txBody>
          <a:bodyPr wrap="none" anchor="ctr">
            <a:prstTxWarp prst="textNoShape">
              <a:avLst/>
            </a:prstTxWarp>
          </a:bodyPr>
          <a:lstStyle/>
          <a:p>
            <a:endParaRPr lang="en-US"/>
          </a:p>
        </p:txBody>
      </p:sp>
      <p:sp>
        <p:nvSpPr>
          <p:cNvPr id="15363" name="AutoShape 2"/>
          <p:cNvSpPr>
            <a:spLocks noChangeArrowheads="1"/>
          </p:cNvSpPr>
          <p:nvPr/>
        </p:nvSpPr>
        <p:spPr bwMode="auto">
          <a:xfrm>
            <a:off x="0" y="0"/>
            <a:ext cx="9180513" cy="6858000"/>
          </a:xfrm>
          <a:prstGeom prst="roundRect">
            <a:avLst>
              <a:gd name="adj" fmla="val 23"/>
            </a:avLst>
          </a:prstGeom>
          <a:solidFill>
            <a:srgbClr val="FFFFFF"/>
          </a:solidFill>
          <a:ln w="9525">
            <a:noFill/>
            <a:round/>
            <a:headEnd/>
            <a:tailEnd/>
          </a:ln>
        </p:spPr>
        <p:txBody>
          <a:bodyPr wrap="none" anchor="ctr">
            <a:prstTxWarp prst="textNoShape">
              <a:avLst/>
            </a:prstTxWarp>
          </a:bodyPr>
          <a:lstStyle/>
          <a:p>
            <a:endParaRPr lang="en-US"/>
          </a:p>
        </p:txBody>
      </p:sp>
      <p:sp>
        <p:nvSpPr>
          <p:cNvPr id="15364" name="AutoShape 3"/>
          <p:cNvSpPr>
            <a:spLocks noChangeArrowheads="1"/>
          </p:cNvSpPr>
          <p:nvPr/>
        </p:nvSpPr>
        <p:spPr bwMode="auto">
          <a:xfrm>
            <a:off x="0" y="0"/>
            <a:ext cx="9180513" cy="6858000"/>
          </a:xfrm>
          <a:prstGeom prst="roundRect">
            <a:avLst>
              <a:gd name="adj" fmla="val 23"/>
            </a:avLst>
          </a:prstGeom>
          <a:solidFill>
            <a:srgbClr val="FFFFFF"/>
          </a:solidFill>
          <a:ln w="9525">
            <a:noFill/>
            <a:round/>
            <a:headEnd/>
            <a:tailEnd/>
          </a:ln>
        </p:spPr>
        <p:txBody>
          <a:bodyPr wrap="none" anchor="ctr">
            <a:prstTxWarp prst="textNoShape">
              <a:avLst/>
            </a:prstTxWarp>
          </a:bodyPr>
          <a:lstStyle/>
          <a:p>
            <a:endParaRPr lang="en-US"/>
          </a:p>
        </p:txBody>
      </p:sp>
      <p:sp>
        <p:nvSpPr>
          <p:cNvPr id="2052" name="Rectangle 4"/>
          <p:cNvSpPr>
            <a:spLocks noGrp="1" noChangeArrowheads="1"/>
          </p:cNvSpPr>
          <p:nvPr>
            <p:ph type="hdr"/>
          </p:nvPr>
        </p:nvSpPr>
        <p:spPr bwMode="auto">
          <a:xfrm>
            <a:off x="0" y="0"/>
            <a:ext cx="3971925" cy="339725"/>
          </a:xfrm>
          <a:prstGeom prst="rect">
            <a:avLst/>
          </a:prstGeom>
          <a:noFill/>
          <a:ln w="9525">
            <a:noFill/>
            <a:round/>
            <a:headEnd/>
            <a:tailEnd/>
          </a:ln>
          <a:effectLst/>
        </p:spPr>
        <p:txBody>
          <a:bodyPr vert="horz" wrap="square" lIns="91440" tIns="45720" rIns="91440" bIns="45720" numCol="1" anchor="t" anchorCtr="0" compatLnSpc="1">
            <a:prstTxWarp prst="textNoShape">
              <a:avLst/>
            </a:prstTxWarp>
          </a:bodyPr>
          <a:lstStyle>
            <a:lvl1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0">
                <a:solidFill>
                  <a:srgbClr val="000000"/>
                </a:solidFill>
                <a:latin typeface="Times New Roman" charset="0"/>
                <a:ea typeface="+mn-ea"/>
                <a:cs typeface="+mn-cs"/>
              </a:defRPr>
            </a:lvl1pPr>
          </a:lstStyle>
          <a:p>
            <a:pPr>
              <a:defRPr/>
            </a:pPr>
            <a:endParaRPr lang="en-US"/>
          </a:p>
        </p:txBody>
      </p:sp>
      <p:sp>
        <p:nvSpPr>
          <p:cNvPr id="2053" name="Rectangle 5"/>
          <p:cNvSpPr>
            <a:spLocks noGrp="1" noChangeArrowheads="1"/>
          </p:cNvSpPr>
          <p:nvPr>
            <p:ph type="dt"/>
          </p:nvPr>
        </p:nvSpPr>
        <p:spPr bwMode="auto">
          <a:xfrm>
            <a:off x="5202238" y="0"/>
            <a:ext cx="3971925" cy="339725"/>
          </a:xfrm>
          <a:prstGeom prst="rect">
            <a:avLst/>
          </a:prstGeom>
          <a:noFill/>
          <a:ln w="9525">
            <a:noFill/>
            <a:round/>
            <a:headEnd/>
            <a:tailEnd/>
          </a:ln>
          <a:effectLst/>
        </p:spPr>
        <p:txBody>
          <a:bodyPr vert="horz" wrap="square" lIns="91440" tIns="45720" rIns="91440" bIns="45720" numCol="1" anchor="t" anchorCtr="0" compatLnSpc="1">
            <a:prstTxWarp prst="textNoShape">
              <a:avLst/>
            </a:prstTxWarp>
          </a:bodyPr>
          <a:lstStyle>
            <a:lvl1pPr algn="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0">
                <a:solidFill>
                  <a:srgbClr val="000000"/>
                </a:solidFill>
                <a:latin typeface="Times New Roman" charset="0"/>
                <a:ea typeface="+mn-ea"/>
                <a:cs typeface="+mn-cs"/>
              </a:defRPr>
            </a:lvl1pPr>
          </a:lstStyle>
          <a:p>
            <a:pPr>
              <a:defRPr/>
            </a:pPr>
            <a:endParaRPr lang="en-US"/>
          </a:p>
        </p:txBody>
      </p:sp>
      <p:sp>
        <p:nvSpPr>
          <p:cNvPr id="15367" name="Rectangle 6"/>
          <p:cNvSpPr>
            <a:spLocks noGrp="1" noRot="1" noChangeAspect="1" noChangeArrowheads="1"/>
          </p:cNvSpPr>
          <p:nvPr>
            <p:ph type="sldImg"/>
          </p:nvPr>
        </p:nvSpPr>
        <p:spPr bwMode="auto">
          <a:xfrm>
            <a:off x="2878138" y="514350"/>
            <a:ext cx="3424237" cy="2566988"/>
          </a:xfrm>
          <a:prstGeom prst="rect">
            <a:avLst/>
          </a:prstGeom>
          <a:solidFill>
            <a:srgbClr val="FFFFFF"/>
          </a:solidFill>
          <a:ln w="9360">
            <a:solidFill>
              <a:srgbClr val="000000"/>
            </a:solidFill>
            <a:miter lim="800000"/>
            <a:headEnd/>
            <a:tailEnd/>
          </a:ln>
        </p:spPr>
      </p:sp>
      <p:sp>
        <p:nvSpPr>
          <p:cNvPr id="2055" name="Rectangle 7"/>
          <p:cNvSpPr>
            <a:spLocks noGrp="1" noChangeArrowheads="1"/>
          </p:cNvSpPr>
          <p:nvPr>
            <p:ph type="body"/>
          </p:nvPr>
        </p:nvSpPr>
        <p:spPr bwMode="auto">
          <a:xfrm>
            <a:off x="1223963" y="3257550"/>
            <a:ext cx="6726237" cy="3082925"/>
          </a:xfrm>
          <a:prstGeom prst="rect">
            <a:avLst/>
          </a:prstGeom>
          <a:noFill/>
          <a:ln w="9525">
            <a:noFill/>
            <a:round/>
            <a:headEnd/>
            <a:tailEnd/>
          </a:ln>
          <a:effectLst/>
        </p:spPr>
        <p:txBody>
          <a:bodyPr vert="horz" wrap="square" lIns="91440" tIns="45720" rIns="91440" bIns="45720" numCol="1" anchor="t" anchorCtr="0" compatLnSpc="1">
            <a:prstTxWarp prst="textNoShape">
              <a:avLst/>
            </a:prstTxWarp>
          </a:bodyPr>
          <a:lstStyle/>
          <a:p>
            <a:pPr lvl="0"/>
            <a:endParaRPr lang="en-US" noProof="0"/>
          </a:p>
        </p:txBody>
      </p:sp>
      <p:sp>
        <p:nvSpPr>
          <p:cNvPr id="2056" name="Rectangle 8"/>
          <p:cNvSpPr>
            <a:spLocks noGrp="1" noChangeArrowheads="1"/>
          </p:cNvSpPr>
          <p:nvPr>
            <p:ph type="ftr"/>
          </p:nvPr>
        </p:nvSpPr>
        <p:spPr bwMode="auto">
          <a:xfrm>
            <a:off x="0" y="6515100"/>
            <a:ext cx="3971925" cy="341313"/>
          </a:xfrm>
          <a:prstGeom prst="rect">
            <a:avLst/>
          </a:prstGeom>
          <a:noFill/>
          <a:ln w="9525">
            <a:noFill/>
            <a:round/>
            <a:headEnd/>
            <a:tailEnd/>
          </a:ln>
          <a:effectLst/>
        </p:spPr>
        <p:txBody>
          <a:bodyPr vert="horz" wrap="square" lIns="91440" tIns="45720" rIns="91440" bIns="45720" numCol="1" anchor="b" anchorCtr="0" compatLnSpc="1">
            <a:prstTxWarp prst="textNoShape">
              <a:avLst/>
            </a:prstTxWarp>
          </a:bodyPr>
          <a:lstStyle>
            <a:lvl1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0">
                <a:solidFill>
                  <a:srgbClr val="000000"/>
                </a:solidFill>
                <a:latin typeface="Times New Roman" charset="0"/>
                <a:ea typeface="+mn-ea"/>
                <a:cs typeface="+mn-cs"/>
              </a:defRPr>
            </a:lvl1pPr>
          </a:lstStyle>
          <a:p>
            <a:pPr>
              <a:defRPr/>
            </a:pPr>
            <a:endParaRPr lang="en-US"/>
          </a:p>
        </p:txBody>
      </p:sp>
      <p:sp>
        <p:nvSpPr>
          <p:cNvPr id="2057" name="Rectangle 9"/>
          <p:cNvSpPr>
            <a:spLocks noGrp="1" noChangeArrowheads="1"/>
          </p:cNvSpPr>
          <p:nvPr>
            <p:ph type="sldNum"/>
          </p:nvPr>
        </p:nvSpPr>
        <p:spPr bwMode="auto">
          <a:xfrm>
            <a:off x="5202238" y="6515100"/>
            <a:ext cx="3971925" cy="341313"/>
          </a:xfrm>
          <a:prstGeom prst="rect">
            <a:avLst/>
          </a:prstGeom>
          <a:noFill/>
          <a:ln w="9525">
            <a:noFill/>
            <a:round/>
            <a:headEnd/>
            <a:tailEnd/>
          </a:ln>
          <a:effectLst/>
        </p:spPr>
        <p:txBody>
          <a:bodyPr vert="horz" wrap="square" lIns="91440" tIns="45720" rIns="91440" bIns="45720" numCol="1" anchor="b" anchorCtr="0" compatLnSpc="1">
            <a:prstTxWarp prst="textNoShape">
              <a:avLst/>
            </a:prstTxWarp>
          </a:bodyPr>
          <a:lstStyle>
            <a:lvl1pPr algn="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b="0">
                <a:solidFill>
                  <a:srgbClr val="000000"/>
                </a:solidFill>
                <a:latin typeface="Times New Roman" charset="0"/>
              </a:defRPr>
            </a:lvl1pPr>
          </a:lstStyle>
          <a:p>
            <a:fld id="{415B9010-98D1-E946-B756-83FF43ACFE0E}" type="slidenum">
              <a:rPr lang="en-GB"/>
              <a:pPr/>
              <a:t>‹#›</a:t>
            </a:fld>
            <a:endParaRPr lang="en-GB"/>
          </a:p>
        </p:txBody>
      </p:sp>
    </p:spTree>
    <p:extLst>
      <p:ext uri="{BB962C8B-B14F-4D97-AF65-F5344CB8AC3E}">
        <p14:creationId xmlns="" xmlns:p14="http://schemas.microsoft.com/office/powerpoint/2010/main" xmlns:mv="urn:schemas-microsoft-com:mac:vml" xmlns:mc="http://schemas.openxmlformats.org/markup-compatibility/2006" val="23883762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12" charset="0"/>
        <a:ea typeface="ＭＳ Ｐゴシック" pitchFamily="-112" charset="-128"/>
        <a:cs typeface="ＭＳ Ｐゴシック" pitchFamily="-112" charset="-128"/>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12" charset="0"/>
        <a:ea typeface="ＭＳ Ｐゴシック" pitchFamily="-112"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12" charset="0"/>
        <a:ea typeface="ＭＳ Ｐゴシック" pitchFamily="-112"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12" charset="0"/>
        <a:ea typeface="ＭＳ Ｐゴシック" pitchFamily="-112"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9"/>
          <p:cNvSpPr>
            <a:spLocks noGrp="1" noChangeArrowheads="1"/>
          </p:cNvSpPr>
          <p:nvPr>
            <p:ph type="sldNum" sz="quarter"/>
          </p:nvPr>
        </p:nvSpPr>
        <p:spPr>
          <a:noFill/>
        </p:spPr>
        <p:txBody>
          <a:bodyPr/>
          <a:lstStyle/>
          <a:p>
            <a:fld id="{0AAC921A-B2CF-8C42-B6BE-0AD2F19AB493}" type="slidenum">
              <a:rPr lang="en-GB"/>
              <a:pPr/>
              <a:t>1</a:t>
            </a:fld>
            <a:endParaRPr lang="en-GB"/>
          </a:p>
        </p:txBody>
      </p:sp>
      <p:sp>
        <p:nvSpPr>
          <p:cNvPr id="17411" name="Text Box 1"/>
          <p:cNvSpPr txBox="1">
            <a:spLocks noChangeArrowheads="1"/>
          </p:cNvSpPr>
          <p:nvPr/>
        </p:nvSpPr>
        <p:spPr bwMode="auto">
          <a:xfrm>
            <a:off x="1520825" y="514350"/>
            <a:ext cx="6145213" cy="257175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7412" name="Text Box 2"/>
          <p:cNvSpPr>
            <a:spLocks noGrp="1" noChangeArrowheads="1"/>
          </p:cNvSpPr>
          <p:nvPr>
            <p:ph type="body"/>
          </p:nvPr>
        </p:nvSpPr>
        <p:spPr>
          <a:xfrm>
            <a:off x="1223963" y="3257550"/>
            <a:ext cx="6727825" cy="3084513"/>
          </a:xfrm>
          <a:noFill/>
          <a:ln/>
        </p:spPr>
        <p:txBody>
          <a:bodyPr wrap="none" anchor="ct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1DE62-A7BC-CC40-9CED-94991590B8B8}" type="slidenum">
              <a:rPr lang="en-US" sz="1200"/>
              <a:pPr eaLnBrk="1" hangingPunct="1"/>
              <a:t>9</a:t>
            </a:fld>
            <a:endParaRPr lang="en-US" sz="1200"/>
          </a:p>
        </p:txBody>
      </p:sp>
      <p:sp>
        <p:nvSpPr>
          <p:cNvPr id="18434" name="Rectangle 1026"/>
          <p:cNvSpPr>
            <a:spLocks noGrp="1" noRot="1" noChangeAspect="1" noChangeArrowheads="1" noTextEdit="1"/>
          </p:cNvSpPr>
          <p:nvPr>
            <p:ph type="sldImg"/>
          </p:nvPr>
        </p:nvSpPr>
        <p:spPr>
          <a:ln/>
        </p:spPr>
      </p:sp>
      <p:sp>
        <p:nvSpPr>
          <p:cNvPr id="18435" name="Rectangle 1027"/>
          <p:cNvSpPr>
            <a:spLocks noGrp="1" noChangeArrowheads="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Our nation is increasingly dependent on space assets and our infrastructure is increasingly susceptible to space weather dangers. GSFC has combined forefront scientific knowledge, modeling skills, and access to space weather information to devise an innovative way to analyze and predict space weather hazards. The CCMC runs the world largest complement of advanced space science and space weather models in real time. The information obtained from these models is combined in a flexible, innovative, way, with data from space weather relevant missions (most of which are from NASA and available at GSFC). This information is analyzed in the Space Weather Laboratory by means of a world-leading display, analysis, and dissemination system (i.e., iSWA). SWL then disseminates information to NASA’s robotic missions, and to the JSC Space Radiation Analysis Group (SRAG) for human missions. Also developed at GSFC is the Solar Shield project, which uses advanced models to predict hazardous geomagnetically induced currents on the North American Power grid. Warnings are generated as needed and disseminated to our partner, the Electrical Power Research Institute for distribution to power grid operators. Space weather information is also made to other customers and to the general public via iSWA, as well as our iPhone app. In the words of Sam Williamson, the Federal Coordinator for Meteorology, the GSFC capability has leapfrogged that of NOAA’s Space Weather Prediction Center. SWL partners with a number of organizations world-wide, with a particularly close working relation with the USAF Weather Agency in Omaha, NE.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p:spPr>
        <p:txBody>
          <a:bodyPr/>
          <a:lstStyle/>
          <a:p>
            <a:r>
              <a:rPr lang="en-US">
                <a:latin typeface="Times" charset="0"/>
                <a:ea typeface="ＭＳ Ｐゴシック" charset="-128"/>
                <a:cs typeface="ＭＳ Ｐゴシック" charset="-128"/>
              </a:rPr>
              <a:t>- GIC flow also in pipelines but the major interest is in GIC impacts on power grids.</a:t>
            </a:r>
          </a:p>
        </p:txBody>
      </p:sp>
      <p:sp>
        <p:nvSpPr>
          <p:cNvPr id="40963" name="Slide Number Placeholder 3"/>
          <p:cNvSpPr>
            <a:spLocks noGrp="1"/>
          </p:cNvSpPr>
          <p:nvPr>
            <p:ph type="sldNum" sz="quarter"/>
          </p:nvPr>
        </p:nvSpPr>
        <p:spPr>
          <a:noFill/>
          <a:ln>
            <a:miter lim="800000"/>
          </a:ln>
        </p:spPr>
        <p:txBody>
          <a:bodyPr/>
          <a:lstStyle/>
          <a:p>
            <a:fld id="{4E7CBD47-F0E5-9A40-8BD7-3E978F9B5EDE}" type="slidenum">
              <a:rPr lang="en-US">
                <a:solidFill>
                  <a:schemeClr val="tx1"/>
                </a:solidFill>
                <a:latin typeface="Baskerville Old Face" charset="0"/>
              </a:rPr>
              <a:pPr/>
              <a:t>10</a:t>
            </a:fld>
            <a:endParaRPr lang="en-US">
              <a:solidFill>
                <a:schemeClr val="tx1"/>
              </a:solidFill>
              <a:latin typeface="Baskerville Old Fac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a:ln/>
        </p:spPr>
      </p:sp>
      <p:sp>
        <p:nvSpPr>
          <p:cNvPr id="43010" name="Notes Placeholder 2"/>
          <p:cNvSpPr>
            <a:spLocks noGrp="1"/>
          </p:cNvSpPr>
          <p:nvPr>
            <p:ph type="body" idx="1"/>
          </p:nvPr>
        </p:nvSpPr>
        <p:spPr>
          <a:noFill/>
          <a:ln/>
        </p:spPr>
        <p:txBody>
          <a:bodyPr/>
          <a:lstStyle/>
          <a:p>
            <a:pPr>
              <a:buFontTx/>
              <a:buChar char="-"/>
            </a:pPr>
            <a:r>
              <a:rPr lang="en-US">
                <a:latin typeface="Times" charset="0"/>
                <a:ea typeface="ＭＳ Ｐゴシック" charset="-128"/>
                <a:cs typeface="ＭＳ Ｐゴシック" charset="-128"/>
              </a:rPr>
              <a:t> Disturbances propagate from the surface of the Sun to the Earth in about 1-2 days.</a:t>
            </a:r>
          </a:p>
        </p:txBody>
      </p:sp>
      <p:sp>
        <p:nvSpPr>
          <p:cNvPr id="43011" name="Slide Number Placeholder 3"/>
          <p:cNvSpPr>
            <a:spLocks noGrp="1"/>
          </p:cNvSpPr>
          <p:nvPr>
            <p:ph type="sldNum" sz="quarter"/>
          </p:nvPr>
        </p:nvSpPr>
        <p:spPr>
          <a:noFill/>
          <a:ln>
            <a:miter lim="800000"/>
          </a:ln>
        </p:spPr>
        <p:txBody>
          <a:bodyPr/>
          <a:lstStyle/>
          <a:p>
            <a:fld id="{C6E0827D-A1DD-6240-9D6E-142A2FC9CADF}" type="slidenum">
              <a:rPr lang="en-US">
                <a:solidFill>
                  <a:schemeClr val="tx1"/>
                </a:solidFill>
                <a:latin typeface="Baskerville Old Face" charset="0"/>
              </a:rPr>
              <a:pPr/>
              <a:t>11</a:t>
            </a:fld>
            <a:endParaRPr lang="en-US">
              <a:solidFill>
                <a:schemeClr val="tx1"/>
              </a:solidFill>
              <a:latin typeface="Baskerville Old Fac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p:spPr>
        <p:txBody>
          <a:bodyPr/>
          <a:lstStyle/>
          <a:p>
            <a:pPr>
              <a:buFontTx/>
              <a:buChar char="-"/>
            </a:pPr>
            <a:r>
              <a:rPr lang="en-US">
                <a:latin typeface="Times" charset="0"/>
                <a:ea typeface="ＭＳ Ｐゴシック" charset="-128"/>
                <a:cs typeface="ＭＳ Ｐゴシック" charset="-128"/>
              </a:rPr>
              <a:t> Solar wind propagates from L1 (1.5 million km upstream) to Earth in about 30-60 min.</a:t>
            </a:r>
          </a:p>
        </p:txBody>
      </p:sp>
      <p:sp>
        <p:nvSpPr>
          <p:cNvPr id="45059" name="Slide Number Placeholder 3"/>
          <p:cNvSpPr>
            <a:spLocks noGrp="1"/>
          </p:cNvSpPr>
          <p:nvPr>
            <p:ph type="sldNum" sz="quarter"/>
          </p:nvPr>
        </p:nvSpPr>
        <p:spPr>
          <a:noFill/>
          <a:ln>
            <a:miter lim="800000"/>
          </a:ln>
        </p:spPr>
        <p:txBody>
          <a:bodyPr/>
          <a:lstStyle/>
          <a:p>
            <a:fld id="{FB5C70BB-3542-2F41-9FDC-911A3DC0B273}" type="slidenum">
              <a:rPr lang="en-US">
                <a:solidFill>
                  <a:schemeClr val="tx1"/>
                </a:solidFill>
                <a:latin typeface="Baskerville Old Face" charset="0"/>
              </a:rPr>
              <a:pPr/>
              <a:t>12</a:t>
            </a:fld>
            <a:endParaRPr lang="en-US">
              <a:solidFill>
                <a:schemeClr val="tx1"/>
              </a:solidFill>
              <a:latin typeface="Baskerville Old Fac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9"/>
          <p:cNvSpPr>
            <a:spLocks noGrp="1" noChangeArrowheads="1"/>
          </p:cNvSpPr>
          <p:nvPr>
            <p:ph type="sldNum" sz="quarter"/>
          </p:nvPr>
        </p:nvSpPr>
        <p:spPr>
          <a:noFill/>
        </p:spPr>
        <p:txBody>
          <a:bodyPr/>
          <a:lstStyle/>
          <a:p>
            <a:fld id="{C7981B61-7087-D64F-9B6C-2B5C01032C46}" type="slidenum">
              <a:rPr lang="en-GB"/>
              <a:pPr/>
              <a:t>13</a:t>
            </a:fld>
            <a:endParaRPr lang="en-GB"/>
          </a:p>
        </p:txBody>
      </p:sp>
      <p:sp>
        <p:nvSpPr>
          <p:cNvPr id="51202" name="Rectangle 2"/>
          <p:cNvSpPr>
            <a:spLocks noGrp="1" noRot="1" noChangeAspect="1" noChangeArrowheads="1"/>
          </p:cNvSpPr>
          <p:nvPr>
            <p:ph type="sldImg"/>
          </p:nvPr>
        </p:nvSpPr>
        <p:spPr>
          <a:xfrm>
            <a:off x="2876550" y="514350"/>
            <a:ext cx="3430588" cy="2571750"/>
          </a:xfrm>
          <a:ln/>
        </p:spPr>
      </p:sp>
      <p:sp>
        <p:nvSpPr>
          <p:cNvPr id="51203" name="Rectangle 3"/>
          <p:cNvSpPr>
            <a:spLocks noGrp="1" noChangeArrowheads="1"/>
          </p:cNvSpPr>
          <p:nvPr>
            <p:ph type="body" idx="1"/>
          </p:nvPr>
        </p:nvSpPr>
        <p:spPr>
          <a:xfrm>
            <a:off x="1228725" y="3255963"/>
            <a:ext cx="6723063" cy="3087687"/>
          </a:xfrm>
          <a:solidFill>
            <a:srgbClr val="FFFFFF"/>
          </a:solidFill>
          <a:ln>
            <a:solidFill>
              <a:srgbClr val="000000"/>
            </a:solidFill>
            <a:miter lim="800000"/>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46982C25-6AA5-9A40-8A61-591251A41550}"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E7FCE5DD-D7E1-5D4E-9BF7-B4EDC00551AE}"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25400"/>
            <a:ext cx="19415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5400"/>
            <a:ext cx="56737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5B147590-F062-514C-BE5B-3F02B3EEC58A}"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5400"/>
            <a:ext cx="7767638" cy="1392238"/>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fld id="{28F989BB-4F90-F84C-B6F6-DA599129C8B9}"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654ABF5F-BBD2-9242-9D87-63FB803E17DA}"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fld id="{5A6A2415-FB31-174F-8D3A-0C4DC2354D80}"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06825" cy="4124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752600"/>
            <a:ext cx="3808413" cy="4124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E4451033-F577-DE45-8726-EEB235617B7D}"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fld id="{DA24C715-8989-FB43-82C2-AA79ABAA33E7}"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fld id="{073B1833-0D28-B648-9811-A047CBE0A412}"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fld id="{5DCD5837-A231-E044-8BF2-E91C2A7DDA20}"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3ABEC2BF-CC5A-AD49-8FF5-C58E6324E8CA}"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fld id="{8DAF019F-39E0-A445-BC8A-475D221ACDB9}"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25400"/>
            <a:ext cx="7767638" cy="1392238"/>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Master title style</a:t>
            </a:r>
          </a:p>
        </p:txBody>
      </p:sp>
      <p:sp>
        <p:nvSpPr>
          <p:cNvPr id="1027" name="Rectangle 2"/>
          <p:cNvSpPr>
            <a:spLocks noGrp="1" noChangeArrowheads="1"/>
          </p:cNvSpPr>
          <p:nvPr>
            <p:ph type="body" idx="1"/>
          </p:nvPr>
        </p:nvSpPr>
        <p:spPr bwMode="auto">
          <a:xfrm>
            <a:off x="685800" y="1752600"/>
            <a:ext cx="7767638" cy="4124325"/>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Rectangle 3"/>
          <p:cNvSpPr>
            <a:spLocks noGrp="1" noChangeArrowheads="1"/>
          </p:cNvSpPr>
          <p:nvPr>
            <p:ph type="dt"/>
          </p:nvPr>
        </p:nvSpPr>
        <p:spPr bwMode="auto">
          <a:xfrm>
            <a:off x="6858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defRPr sz="1400" b="0">
                <a:solidFill>
                  <a:srgbClr val="000000"/>
                </a:solidFill>
                <a:latin typeface="Times New Roman" charset="0"/>
                <a:ea typeface="+mn-ea"/>
                <a:cs typeface="+mn-cs"/>
              </a:defRPr>
            </a:lvl1pPr>
          </a:lstStyle>
          <a:p>
            <a:pPr>
              <a:defRPr/>
            </a:pPr>
            <a:endParaRPr lang="en-US"/>
          </a:p>
        </p:txBody>
      </p:sp>
      <p:sp>
        <p:nvSpPr>
          <p:cNvPr id="1028" name="Rectangle 4"/>
          <p:cNvSpPr>
            <a:spLocks noGrp="1" noChangeArrowheads="1"/>
          </p:cNvSpPr>
          <p:nvPr>
            <p:ph type="ftr"/>
          </p:nvPr>
        </p:nvSpPr>
        <p:spPr bwMode="auto">
          <a:xfrm>
            <a:off x="3124200" y="6248400"/>
            <a:ext cx="28908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lnSpc>
                <a:spcPct val="100000"/>
              </a:lnSpc>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defRPr sz="1400" b="0">
                <a:solidFill>
                  <a:srgbClr val="000000"/>
                </a:solidFill>
                <a:latin typeface="Times New Roman" charset="0"/>
              </a:defRPr>
            </a:lvl1pPr>
          </a:lstStyle>
          <a:p>
            <a:fld id="{DBFCDCC2-B1B3-8840-9649-1833EB9148AF}" type="slidenum">
              <a:rPr lang="en-GB"/>
              <a:pPr/>
              <a:t>‹#›</a:t>
            </a:fld>
            <a:endParaRPr lang="en-GB"/>
          </a:p>
        </p:txBody>
      </p:sp>
      <p:sp>
        <p:nvSpPr>
          <p:cNvPr id="1031" name="Line 6"/>
          <p:cNvSpPr>
            <a:spLocks noChangeShapeType="1"/>
          </p:cNvSpPr>
          <p:nvPr/>
        </p:nvSpPr>
        <p:spPr bwMode="auto">
          <a:xfrm>
            <a:off x="381000" y="1143000"/>
            <a:ext cx="8077200" cy="1588"/>
          </a:xfrm>
          <a:prstGeom prst="line">
            <a:avLst/>
          </a:prstGeom>
          <a:noFill/>
          <a:ln w="38160">
            <a:solidFill>
              <a:srgbClr val="000000"/>
            </a:solidFill>
            <a:miter lim="800000"/>
            <a:headEnd/>
            <a:tailEnd/>
          </a:ln>
        </p:spPr>
        <p:txBody>
          <a:bodyPr>
            <a:prstTxWarp prst="textNoShape">
              <a:avLst/>
            </a:prstTxWarp>
          </a:bodyPr>
          <a:lstStyle/>
          <a:p>
            <a:endParaRPr lang="en-US"/>
          </a:p>
        </p:txBody>
      </p:sp>
      <p:pic>
        <p:nvPicPr>
          <p:cNvPr id="1032" name="Picture 8" descr="meatball 1.jpg"/>
          <p:cNvPicPr>
            <a:picLocks noChangeAspect="1"/>
          </p:cNvPicPr>
          <p:nvPr userDrawn="1"/>
        </p:nvPicPr>
        <p:blipFill>
          <a:blip r:embed="rId14"/>
          <a:srcRect/>
          <a:stretch>
            <a:fillRect/>
          </a:stretch>
        </p:blipFill>
        <p:spPr bwMode="auto">
          <a:xfrm>
            <a:off x="152400" y="152400"/>
            <a:ext cx="1016000" cy="863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ＭＳ Ｐゴシック" pitchFamily="-112" charset="-128"/>
          <a:cs typeface="ＭＳ Ｐゴシック" pitchFamily="-112" charset="-128"/>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pitchFamily="-112" charset="-128"/>
          <a:cs typeface="ＭＳ Ｐゴシック" pitchFamily="-112" charset="-128"/>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pitchFamily="-112" charset="-128"/>
          <a:cs typeface="ＭＳ Ｐゴシック" pitchFamily="-112" charset="-128"/>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pitchFamily="-112" charset="-128"/>
          <a:cs typeface="ＭＳ Ｐゴシック" pitchFamily="-112" charset="-128"/>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pitchFamily="-112" charset="-128"/>
          <a:cs typeface="ＭＳ Ｐゴシック" pitchFamily="-112" charset="-128"/>
        </a:defRPr>
      </a:lvl5pPr>
      <a:lvl6pPr marL="457200" algn="ctr" defTabSz="457200" rtl="0" fontAlgn="base">
        <a:lnSpc>
          <a:spcPct val="93000"/>
        </a:lnSpc>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ＭＳ Ｐゴシック" pitchFamily="-112" charset="-128"/>
        </a:defRPr>
      </a:lvl6pPr>
      <a:lvl7pPr marL="914400" algn="ctr" defTabSz="457200" rtl="0" fontAlgn="base">
        <a:lnSpc>
          <a:spcPct val="93000"/>
        </a:lnSpc>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ＭＳ Ｐゴシック" pitchFamily="-112" charset="-128"/>
        </a:defRPr>
      </a:lvl7pPr>
      <a:lvl8pPr marL="1371600" algn="ctr" defTabSz="457200" rtl="0" fontAlgn="base">
        <a:lnSpc>
          <a:spcPct val="93000"/>
        </a:lnSpc>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ＭＳ Ｐゴシック" pitchFamily="-112" charset="-128"/>
        </a:defRPr>
      </a:lvl8pPr>
      <a:lvl9pPr marL="1828800" algn="ctr" defTabSz="457200" rtl="0" fontAlgn="base">
        <a:lnSpc>
          <a:spcPct val="93000"/>
        </a:lnSpc>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ＭＳ Ｐゴシック" pitchFamily="-112" charset="-128"/>
        </a:defRPr>
      </a:lvl9pPr>
    </p:titleStyle>
    <p:bodyStyle>
      <a:lvl1pPr marL="338138" indent="-338138" algn="l" defTabSz="457200" rtl="0" eaLnBrk="0" fontAlgn="base" hangingPunct="0">
        <a:lnSpc>
          <a:spcPct val="93000"/>
        </a:lnSpc>
        <a:spcBef>
          <a:spcPts val="800"/>
        </a:spcBef>
        <a:spcAft>
          <a:spcPct val="0"/>
        </a:spcAft>
        <a:buClr>
          <a:srgbClr val="000000"/>
        </a:buClr>
        <a:buSzPct val="100000"/>
        <a:buFont typeface="Times New Roman" charset="0"/>
        <a:buChar char="•"/>
        <a:defRPr sz="3200">
          <a:solidFill>
            <a:srgbClr val="000000"/>
          </a:solidFill>
          <a:latin typeface="+mn-lt"/>
          <a:ea typeface="ＭＳ Ｐゴシック" pitchFamily="-112" charset="-128"/>
          <a:cs typeface="ＭＳ Ｐゴシック" pitchFamily="-112" charset="-128"/>
        </a:defRPr>
      </a:lvl1pPr>
      <a:lvl2pPr marL="738188" indent="-280988" algn="l" defTabSz="457200"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ＭＳ Ｐゴシック" pitchFamily="-112" charset="-128"/>
        </a:defRPr>
      </a:lvl2pPr>
      <a:lvl3pPr marL="1143000" indent="-228600" algn="l" defTabSz="457200" rtl="0" eaLnBrk="0" fontAlgn="base" hangingPunct="0">
        <a:lnSpc>
          <a:spcPct val="93000"/>
        </a:lnSpc>
        <a:spcBef>
          <a:spcPts val="600"/>
        </a:spcBef>
        <a:spcAft>
          <a:spcPct val="0"/>
        </a:spcAft>
        <a:buClr>
          <a:srgbClr val="000000"/>
        </a:buClr>
        <a:buSzPct val="100000"/>
        <a:buFont typeface="Times New Roman" charset="0"/>
        <a:buChar char="•"/>
        <a:defRPr sz="2400">
          <a:solidFill>
            <a:srgbClr val="000000"/>
          </a:solidFill>
          <a:latin typeface="+mn-lt"/>
          <a:ea typeface="ＭＳ Ｐゴシック" pitchFamily="-112" charset="-128"/>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ＭＳ Ｐゴシック" pitchFamily="-112" charset="-128"/>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ＭＳ Ｐゴシック" pitchFamily="-112" charset="-128"/>
        </a:defRPr>
      </a:lvl5pPr>
      <a:lvl6pPr marL="2514600" indent="-228600" algn="l" defTabSz="457200" rtl="0" fontAlgn="base">
        <a:lnSpc>
          <a:spcPct val="93000"/>
        </a:lnSpc>
        <a:spcBef>
          <a:spcPts val="500"/>
        </a:spcBef>
        <a:spcAft>
          <a:spcPct val="0"/>
        </a:spcAft>
        <a:buClr>
          <a:srgbClr val="000000"/>
        </a:buClr>
        <a:buSzPct val="100000"/>
        <a:buFont typeface="Times New Roman" pitchFamily="-112" charset="0"/>
        <a:buChar char="•"/>
        <a:defRPr sz="2000">
          <a:solidFill>
            <a:srgbClr val="000000"/>
          </a:solidFill>
          <a:latin typeface="+mn-lt"/>
          <a:ea typeface="ＭＳ Ｐゴシック" pitchFamily="-112" charset="-128"/>
        </a:defRPr>
      </a:lvl6pPr>
      <a:lvl7pPr marL="2971800" indent="-228600" algn="l" defTabSz="457200" rtl="0" fontAlgn="base">
        <a:lnSpc>
          <a:spcPct val="93000"/>
        </a:lnSpc>
        <a:spcBef>
          <a:spcPts val="500"/>
        </a:spcBef>
        <a:spcAft>
          <a:spcPct val="0"/>
        </a:spcAft>
        <a:buClr>
          <a:srgbClr val="000000"/>
        </a:buClr>
        <a:buSzPct val="100000"/>
        <a:buFont typeface="Times New Roman" pitchFamily="-112" charset="0"/>
        <a:buChar char="•"/>
        <a:defRPr sz="2000">
          <a:solidFill>
            <a:srgbClr val="000000"/>
          </a:solidFill>
          <a:latin typeface="+mn-lt"/>
          <a:ea typeface="ＭＳ Ｐゴシック" pitchFamily="-112" charset="-128"/>
        </a:defRPr>
      </a:lvl7pPr>
      <a:lvl8pPr marL="3429000" indent="-228600" algn="l" defTabSz="457200" rtl="0" fontAlgn="base">
        <a:lnSpc>
          <a:spcPct val="93000"/>
        </a:lnSpc>
        <a:spcBef>
          <a:spcPts val="500"/>
        </a:spcBef>
        <a:spcAft>
          <a:spcPct val="0"/>
        </a:spcAft>
        <a:buClr>
          <a:srgbClr val="000000"/>
        </a:buClr>
        <a:buSzPct val="100000"/>
        <a:buFont typeface="Times New Roman" pitchFamily="-112" charset="0"/>
        <a:buChar char="•"/>
        <a:defRPr sz="2000">
          <a:solidFill>
            <a:srgbClr val="000000"/>
          </a:solidFill>
          <a:latin typeface="+mn-lt"/>
          <a:ea typeface="ＭＳ Ｐゴシック" pitchFamily="-112" charset="-128"/>
        </a:defRPr>
      </a:lvl8pPr>
      <a:lvl9pPr marL="3886200" indent="-228600" algn="l" defTabSz="457200" rtl="0" fontAlgn="base">
        <a:lnSpc>
          <a:spcPct val="93000"/>
        </a:lnSpc>
        <a:spcBef>
          <a:spcPts val="500"/>
        </a:spcBef>
        <a:spcAft>
          <a:spcPct val="0"/>
        </a:spcAft>
        <a:buClr>
          <a:srgbClr val="000000"/>
        </a:buClr>
        <a:buSzPct val="100000"/>
        <a:buFont typeface="Times New Roman" pitchFamily="-112" charset="0"/>
        <a:buChar char="•"/>
        <a:defRPr sz="2000">
          <a:solidFill>
            <a:srgbClr val="000000"/>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file:///C:\Documents%20and%20Settings\All%20Users\Documents\Conf-Presentations\e-Session_4\SIZZLE.m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video" Target="file:///C:\Documents%20and%20Settings\All%20Users\Documents\Conf-Presentations\e-Session_4\STEREO_A_june_7_2011.mpg" TargetMode="Externa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video" Target="file:///C:\Documents%20and%20Settings\All%20Users\Documents\Conf-Presentations\e-Session_4\STEREO_B_June_7_2011.mpg" TargetMode="External"/><Relationship Id="rId1" Type="http://schemas.openxmlformats.org/officeDocument/2006/relationships/video" Target="file:///C:\Documents%20and%20Settings\All%20Users\Documents\Conf-Presentations\e-Session_4\SDO_June_7_2011.mpg" TargetMode="Externa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6386" name="Picture 7"/>
          <p:cNvPicPr>
            <a:picLocks noChangeAspect="1"/>
          </p:cNvPicPr>
          <p:nvPr/>
        </p:nvPicPr>
        <p:blipFill>
          <a:blip r:embed="rId3"/>
          <a:srcRect/>
          <a:stretch>
            <a:fillRect/>
          </a:stretch>
        </p:blipFill>
        <p:spPr bwMode="auto">
          <a:xfrm>
            <a:off x="873125" y="0"/>
            <a:ext cx="7397750" cy="6858000"/>
          </a:xfrm>
          <a:prstGeom prst="rect">
            <a:avLst/>
          </a:prstGeom>
          <a:noFill/>
          <a:ln w="9525">
            <a:noFill/>
            <a:miter lim="800000"/>
            <a:headEnd/>
            <a:tailEnd/>
          </a:ln>
        </p:spPr>
      </p:pic>
      <p:sp>
        <p:nvSpPr>
          <p:cNvPr id="16387" name="Text Box 11"/>
          <p:cNvSpPr txBox="1">
            <a:spLocks noChangeArrowheads="1"/>
          </p:cNvSpPr>
          <p:nvPr/>
        </p:nvSpPr>
        <p:spPr bwMode="auto">
          <a:xfrm>
            <a:off x="533400" y="838200"/>
            <a:ext cx="8001000" cy="956288"/>
          </a:xfrm>
          <a:prstGeom prst="rect">
            <a:avLst/>
          </a:prstGeom>
          <a:noFill/>
          <a:ln w="9525">
            <a:noFill/>
            <a:round/>
            <a:headEnd/>
            <a:tailEnd/>
          </a:ln>
        </p:spPr>
        <p:txBody>
          <a:bodyPr wrap="square" lIns="90000" tIns="46800" rIns="90000" bIns="46800">
            <a:prstTxWarp prst="textNoShape">
              <a:avLst/>
            </a:prstTxWarp>
            <a:spAutoFit/>
          </a:bodyPr>
          <a:lstStyle/>
          <a:p>
            <a:pPr algn="ctr" eaLnBrk="1" hangingPunct="1">
              <a:lnSpc>
                <a:spcPct val="100000"/>
              </a:lnSpc>
              <a:spcBef>
                <a:spcPts val="1750"/>
              </a:spcBef>
              <a:buFont typeface="Gill Sans MT"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smtClean="0">
                <a:solidFill>
                  <a:schemeClr val="bg1"/>
                </a:solidFill>
              </a:rPr>
              <a:t>Space Weather Forecasting in a Shifting Environment</a:t>
            </a:r>
            <a:endParaRPr lang="en-GB" sz="2800" dirty="0">
              <a:solidFill>
                <a:schemeClr val="bg1"/>
              </a:solidFill>
              <a:latin typeface="Gill Sans MT" charset="0"/>
            </a:endParaRPr>
          </a:p>
        </p:txBody>
      </p:sp>
      <p:sp>
        <p:nvSpPr>
          <p:cNvPr id="16388" name="Text Box 22"/>
          <p:cNvSpPr txBox="1">
            <a:spLocks noChangeArrowheads="1"/>
          </p:cNvSpPr>
          <p:nvPr/>
        </p:nvSpPr>
        <p:spPr bwMode="auto">
          <a:xfrm>
            <a:off x="1905000" y="2971800"/>
            <a:ext cx="5486400" cy="1325620"/>
          </a:xfrm>
          <a:prstGeom prst="rect">
            <a:avLst/>
          </a:prstGeom>
          <a:noFill/>
          <a:ln w="9525">
            <a:noFill/>
            <a:round/>
            <a:headEnd/>
            <a:tailEnd/>
          </a:ln>
        </p:spPr>
        <p:txBody>
          <a:bodyPr lIns="90000" tIns="46800" rIns="90000" bIns="46800">
            <a:prstTxWarp prst="textNoShape">
              <a:avLst/>
            </a:prstTxWarp>
            <a:spAutoFit/>
          </a:bodyPr>
          <a:lstStyle/>
          <a:p>
            <a:pPr marL="457200" indent="-457200" algn="ctr" eaLnBrk="1" hangingPunct="1">
              <a:lnSpc>
                <a:spcPct val="100000"/>
              </a:lnSpc>
              <a:buFont typeface="Arial"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000" i="1" dirty="0">
                <a:solidFill>
                  <a:srgbClr val="FFFFFF"/>
                </a:solidFill>
                <a:ea typeface="Helvetica" charset="0"/>
                <a:cs typeface="Helvetica" charset="0"/>
              </a:rPr>
              <a:t>Michael Hesse</a:t>
            </a:r>
          </a:p>
          <a:p>
            <a:pPr marL="457200" indent="-457200" algn="ctr" eaLnBrk="1" hangingPunct="1">
              <a:lnSpc>
                <a:spcPct val="100000"/>
              </a:lnSpc>
              <a:buFont typeface="Arial"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000" i="1" dirty="0">
                <a:solidFill>
                  <a:srgbClr val="FFFFFF"/>
                </a:solidFill>
                <a:ea typeface="Helvetica" charset="0"/>
                <a:cs typeface="Helvetica" charset="0"/>
              </a:rPr>
              <a:t>Chief, Space Weather Laboratory</a:t>
            </a:r>
          </a:p>
          <a:p>
            <a:pPr marL="457200" indent="-457200" algn="ctr" eaLnBrk="1" hangingPunct="1">
              <a:lnSpc>
                <a:spcPct val="100000"/>
              </a:lnSpc>
              <a:buFont typeface="Arial"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000" i="1" dirty="0">
                <a:solidFill>
                  <a:srgbClr val="FFFFFF"/>
                </a:solidFill>
                <a:ea typeface="Helvetica" charset="0"/>
                <a:cs typeface="Helvetica" charset="0"/>
              </a:rPr>
              <a:t>NASA </a:t>
            </a:r>
            <a:r>
              <a:rPr lang="en-GB" sz="2000" i="1" dirty="0" smtClean="0">
                <a:solidFill>
                  <a:srgbClr val="FFFFFF"/>
                </a:solidFill>
                <a:ea typeface="Helvetica" charset="0"/>
                <a:cs typeface="Helvetica" charset="0"/>
              </a:rPr>
              <a:t>GSFC</a:t>
            </a:r>
          </a:p>
          <a:p>
            <a:pPr marL="457200" indent="-457200" algn="ctr" eaLnBrk="1" hangingPunct="1">
              <a:lnSpc>
                <a:spcPct val="100000"/>
              </a:lnSpc>
              <a:buFont typeface="Arial"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sz="2000" i="1" dirty="0" err="1">
                <a:solidFill>
                  <a:srgbClr val="FFFFFF"/>
                </a:solidFill>
                <a:ea typeface="Helvetica" charset="0"/>
                <a:cs typeface="Helvetica" charset="0"/>
              </a:rPr>
              <a:t>m</a:t>
            </a:r>
            <a:r>
              <a:rPr lang="en-GB" sz="2000" i="1" dirty="0" err="1" smtClean="0">
                <a:solidFill>
                  <a:srgbClr val="FFFFFF"/>
                </a:solidFill>
                <a:ea typeface="Helvetica" charset="0"/>
                <a:cs typeface="Helvetica" charset="0"/>
              </a:rPr>
              <a:t>ichael.hesse@nasa.gov</a:t>
            </a:r>
            <a:endParaRPr lang="en-GB" sz="2000" i="1" dirty="0">
              <a:solidFill>
                <a:srgbClr val="FFFFFF"/>
              </a:solidFill>
              <a:ea typeface="Helvetica" charset="0"/>
              <a:cs typeface="Helvetica" charset="0"/>
            </a:endParaRPr>
          </a:p>
        </p:txBody>
      </p:sp>
      <p:pic>
        <p:nvPicPr>
          <p:cNvPr id="16390" name="Picture 6"/>
          <p:cNvPicPr>
            <a:picLocks noChangeAspect="1"/>
          </p:cNvPicPr>
          <p:nvPr/>
        </p:nvPicPr>
        <p:blipFill>
          <a:blip r:embed="rId4"/>
          <a:srcRect/>
          <a:stretch>
            <a:fillRect/>
          </a:stretch>
        </p:blipFill>
        <p:spPr bwMode="auto">
          <a:xfrm>
            <a:off x="381000" y="4724400"/>
            <a:ext cx="1828800" cy="1828800"/>
          </a:xfrm>
          <a:prstGeom prst="rect">
            <a:avLst/>
          </a:prstGeom>
          <a:noFill/>
          <a:ln w="9525">
            <a:noFill/>
            <a:miter lim="800000"/>
            <a:headEnd/>
            <a:tailEnd/>
          </a:ln>
        </p:spPr>
      </p:pic>
      <p:pic>
        <p:nvPicPr>
          <p:cNvPr id="16391" name="Picture 7"/>
          <p:cNvPicPr>
            <a:picLocks noChangeAspect="1"/>
          </p:cNvPicPr>
          <p:nvPr/>
        </p:nvPicPr>
        <p:blipFill>
          <a:blip r:embed="rId5"/>
          <a:srcRect/>
          <a:stretch>
            <a:fillRect/>
          </a:stretch>
        </p:blipFill>
        <p:spPr bwMode="auto">
          <a:xfrm>
            <a:off x="7010400" y="4724400"/>
            <a:ext cx="1828800" cy="18288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4"/>
          <p:cNvSpPr>
            <a:spLocks noGrp="1"/>
          </p:cNvSpPr>
          <p:nvPr>
            <p:ph type="sldNum" sz="quarter" idx="12"/>
          </p:nvPr>
        </p:nvSpPr>
        <p:spPr>
          <a:noFill/>
        </p:spPr>
        <p:txBody>
          <a:bodyPr/>
          <a:lstStyle/>
          <a:p>
            <a:fld id="{7CD1FB3A-9ED0-F64D-99A5-B9A254A2134C}" type="slidenum">
              <a:rPr lang="en-US">
                <a:solidFill>
                  <a:schemeClr val="tx1"/>
                </a:solidFill>
                <a:latin typeface="Baskerville Old Face" charset="0"/>
              </a:rPr>
              <a:pPr/>
              <a:t>10</a:t>
            </a:fld>
            <a:endParaRPr lang="en-US">
              <a:solidFill>
                <a:schemeClr val="tx1"/>
              </a:solidFill>
              <a:latin typeface="Baskerville Old Face" charset="0"/>
            </a:endParaRPr>
          </a:p>
        </p:txBody>
      </p:sp>
      <p:pic>
        <p:nvPicPr>
          <p:cNvPr id="6" name="Picture 5" descr="GroundEffects.pdf"/>
          <p:cNvPicPr>
            <a:picLocks noChangeAspect="1"/>
          </p:cNvPicPr>
          <p:nvPr/>
        </p:nvPicPr>
        <p:blipFill>
          <a:blip r:embed="rId4"/>
          <a:srcRect/>
          <a:stretch>
            <a:fillRect/>
          </a:stretch>
        </p:blipFill>
        <p:spPr bwMode="auto">
          <a:xfrm>
            <a:off x="1066800" y="1179513"/>
            <a:ext cx="7315200" cy="5653087"/>
          </a:xfrm>
          <a:prstGeom prst="rect">
            <a:avLst/>
          </a:prstGeom>
          <a:noFill/>
          <a:ln>
            <a:noFill/>
          </a:ln>
          <a:effectLst>
            <a:outerShdw blurRad="50800" dist="38100" dir="2700000" rotWithShape="0">
              <a:srgbClr val="000000">
                <a:alpha val="42998"/>
              </a:srgbClr>
            </a:outerShdw>
          </a:effectLst>
          <a:extLst/>
        </p:spPr>
      </p:pic>
      <p:grpSp>
        <p:nvGrpSpPr>
          <p:cNvPr id="2" name="Group 10"/>
          <p:cNvGrpSpPr>
            <a:grpSpLocks/>
          </p:cNvGrpSpPr>
          <p:nvPr/>
        </p:nvGrpSpPr>
        <p:grpSpPr bwMode="auto">
          <a:xfrm>
            <a:off x="3733800" y="3429000"/>
            <a:ext cx="4572000" cy="1085850"/>
            <a:chOff x="3733800" y="3429000"/>
            <a:chExt cx="4572000" cy="1085910"/>
          </a:xfrm>
        </p:grpSpPr>
        <p:cxnSp>
          <p:nvCxnSpPr>
            <p:cNvPr id="8" name="Straight Connector 7"/>
            <p:cNvCxnSpPr/>
            <p:nvPr/>
          </p:nvCxnSpPr>
          <p:spPr bwMode="auto">
            <a:xfrm rot="16200000" flipH="1">
              <a:off x="5143481" y="3619519"/>
              <a:ext cx="685838" cy="304800"/>
            </a:xfrm>
            <a:prstGeom prst="line">
              <a:avLst/>
            </a:prstGeom>
            <a:solidFill>
              <a:schemeClr val="accent1"/>
            </a:solidFill>
            <a:ln w="9525" cap="flat" cmpd="sng" algn="ctr">
              <a:solidFill>
                <a:schemeClr val="tx1"/>
              </a:solidFill>
              <a:prstDash val="solid"/>
              <a:round/>
              <a:headEnd type="none" w="med" len="med"/>
              <a:tailEnd type="none" w="med" len="med"/>
            </a:ln>
            <a:effectLst>
              <a:outerShdw blurRad="50800" dist="38100" dir="18060000">
                <a:srgbClr val="000000">
                  <a:alpha val="43000"/>
                </a:srgbClr>
              </a:outerShdw>
            </a:effectLst>
          </p:spPr>
        </p:cxnSp>
        <p:sp>
          <p:nvSpPr>
            <p:cNvPr id="9" name="TextBox 8"/>
            <p:cNvSpPr txBox="1"/>
            <p:nvPr/>
          </p:nvSpPr>
          <p:spPr>
            <a:xfrm>
              <a:off x="3733800" y="4114838"/>
              <a:ext cx="4572000" cy="400072"/>
            </a:xfrm>
            <a:prstGeom prst="rect">
              <a:avLst/>
            </a:prstGeom>
            <a:noFill/>
            <a:effectLst>
              <a:outerShdw blurRad="50800" dist="38100" dir="8100000">
                <a:srgbClr val="000000">
                  <a:alpha val="43000"/>
                </a:srgbClr>
              </a:outerShdw>
            </a:effectLst>
          </p:spPr>
          <p:txBody>
            <a:bodyPr>
              <a:spAutoFit/>
            </a:bodyPr>
            <a:lstStyle/>
            <a:p>
              <a:pPr>
                <a:defRPr/>
              </a:pPr>
              <a:r>
                <a:rPr lang="en-US" sz="2000">
                  <a:latin typeface="Baskerville Old Face" pitchFamily="-110" charset="0"/>
                  <a:ea typeface="+mn-ea"/>
                  <a:cs typeface="+mn-cs"/>
                </a:rPr>
                <a:t>Geomagnetically induced current (GIC)</a:t>
              </a:r>
            </a:p>
          </p:txBody>
        </p:sp>
      </p:grpSp>
      <p:sp>
        <p:nvSpPr>
          <p:cNvPr id="7" name="Title 4"/>
          <p:cNvSpPr>
            <a:spLocks noGrp="1"/>
          </p:cNvSpPr>
          <p:nvPr>
            <p:ph type="title"/>
          </p:nvPr>
        </p:nvSpPr>
        <p:spPr>
          <a:xfrm>
            <a:off x="1066800" y="152400"/>
            <a:ext cx="7867650" cy="868363"/>
          </a:xfrm>
        </p:spPr>
        <p:txBody>
          <a:bodyPr/>
          <a:lstStyle/>
          <a:p>
            <a:r>
              <a:rPr lang="en-US" sz="3200" b="1">
                <a:effectLst>
                  <a:outerShdw blurRad="38100" dist="38100" dir="2700000" algn="tl">
                    <a:srgbClr val="DDDDDD"/>
                  </a:outerShdw>
                </a:effectLst>
                <a:latin typeface="Helvetica" charset="0"/>
                <a:ea typeface="Helvetica" charset="0"/>
                <a:cs typeface="Helvetica" charset="0"/>
              </a:rPr>
              <a:t>Solar Shield:</a:t>
            </a:r>
            <a:br>
              <a:rPr lang="en-US" sz="3200" b="1">
                <a:effectLst>
                  <a:outerShdw blurRad="38100" dist="38100" dir="2700000" algn="tl">
                    <a:srgbClr val="DDDDDD"/>
                  </a:outerShdw>
                </a:effectLst>
                <a:latin typeface="Helvetica" charset="0"/>
                <a:ea typeface="Helvetica" charset="0"/>
                <a:cs typeface="Helvetica" charset="0"/>
              </a:rPr>
            </a:br>
            <a:r>
              <a:rPr lang="en-US" sz="3200" b="1">
                <a:effectLst>
                  <a:outerShdw blurRad="38100" dist="38100" dir="2700000" algn="tl">
                    <a:srgbClr val="DDDDDD"/>
                  </a:outerShdw>
                </a:effectLst>
                <a:latin typeface="Helvetica" charset="0"/>
                <a:ea typeface="Helvetica" charset="0"/>
                <a:cs typeface="Helvetica" charset="0"/>
              </a:rPr>
              <a:t>Protecting the Power Grid</a:t>
            </a:r>
          </a:p>
        </p:txBody>
      </p:sp>
    </p:spTree>
    <p:custDataLst>
      <p:tags r:id="rId1"/>
    </p:custDataLst>
    <p:extLst>
      <p:ext uri="{BB962C8B-B14F-4D97-AF65-F5344CB8AC3E}">
        <p14:creationId xmlns="" xmlns:p14="http://schemas.microsoft.com/office/powerpoint/2010/main" xmlns:mv="urn:schemas-microsoft-com:mac:vml" xmlns:mc="http://schemas.openxmlformats.org/markup-compatibility/2006" val="3772914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r>
              <a:rPr lang="en-US">
                <a:latin typeface="Helvetica Neue Bold Condensed" charset="0"/>
                <a:ea typeface="ＭＳ Ｐゴシック" charset="-128"/>
                <a:cs typeface="ＭＳ Ｐゴシック" charset="-128"/>
              </a:rPr>
              <a:t>Level 1 forecasts</a:t>
            </a:r>
          </a:p>
        </p:txBody>
      </p:sp>
      <p:sp>
        <p:nvSpPr>
          <p:cNvPr id="41986" name="Slide Number Placeholder 4"/>
          <p:cNvSpPr>
            <a:spLocks noGrp="1"/>
          </p:cNvSpPr>
          <p:nvPr>
            <p:ph type="sldNum" sz="quarter" idx="12"/>
          </p:nvPr>
        </p:nvSpPr>
        <p:spPr>
          <a:xfrm>
            <a:off x="685800" y="6248400"/>
            <a:ext cx="1900238" cy="452438"/>
          </a:xfrm>
          <a:noFill/>
          <a:ln>
            <a:miter lim="800000"/>
          </a:ln>
        </p:spPr>
        <p:txBody>
          <a:bodyPr/>
          <a:lstStyle/>
          <a:p>
            <a:pPr algn="l"/>
            <a:fld id="{3B4F74E3-FF12-DE4E-B25E-AA6013798AB1}" type="slidenum">
              <a:rPr lang="en-US">
                <a:solidFill>
                  <a:schemeClr val="tx1"/>
                </a:solidFill>
              </a:rPr>
              <a:pPr algn="l"/>
              <a:t>11</a:t>
            </a:fld>
            <a:endParaRPr lang="en-US">
              <a:solidFill>
                <a:schemeClr val="tx1"/>
              </a:solidFill>
            </a:endParaRPr>
          </a:p>
        </p:txBody>
      </p:sp>
      <p:sp>
        <p:nvSpPr>
          <p:cNvPr id="41987" name="Date Placeholder 3"/>
          <p:cNvSpPr>
            <a:spLocks noGrp="1"/>
          </p:cNvSpPr>
          <p:nvPr>
            <p:ph type="dt" sz="quarter" idx="10"/>
          </p:nvPr>
        </p:nvSpPr>
        <p:spPr>
          <a:xfrm>
            <a:off x="3124200" y="6248400"/>
            <a:ext cx="2890838" cy="452438"/>
          </a:xfrm>
          <a:noFill/>
          <a:ln>
            <a:miter lim="800000"/>
          </a:ln>
        </p:spPr>
        <p:txBody>
          <a:bodyPr/>
          <a:lstStyle/>
          <a:p>
            <a:pPr algn="ctr"/>
            <a:r>
              <a:rPr lang="en-US">
                <a:solidFill>
                  <a:schemeClr val="tx1"/>
                </a:solidFill>
                <a:latin typeface="Times" charset="0"/>
                <a:ea typeface="ＭＳ Ｐゴシック" charset="-128"/>
                <a:cs typeface="ＭＳ Ｐゴシック" charset="-128"/>
              </a:rPr>
              <a:t>April 3, 2008</a:t>
            </a:r>
          </a:p>
        </p:txBody>
      </p:sp>
      <p:pic>
        <p:nvPicPr>
          <p:cNvPr id="6" name="Picture 5" descr="Level1Forecasts.pdf"/>
          <p:cNvPicPr>
            <a:picLocks noChangeAspect="1"/>
          </p:cNvPicPr>
          <p:nvPr/>
        </p:nvPicPr>
        <p:blipFill>
          <a:blip r:embed="rId4"/>
          <a:srcRect/>
          <a:stretch>
            <a:fillRect/>
          </a:stretch>
        </p:blipFill>
        <p:spPr bwMode="auto">
          <a:xfrm>
            <a:off x="-36513" y="-41275"/>
            <a:ext cx="9180513" cy="7092950"/>
          </a:xfrm>
          <a:prstGeom prst="rect">
            <a:avLst/>
          </a:prstGeom>
          <a:noFill/>
          <a:ln>
            <a:noFill/>
          </a:ln>
          <a:effectLst>
            <a:outerShdw blurRad="50800" dist="38100" dir="2700000" rotWithShape="0">
              <a:srgbClr val="000000">
                <a:alpha val="42998"/>
              </a:srgbClr>
            </a:outerShdw>
          </a:effectLst>
          <a:extLst/>
        </p:spPr>
      </p:pic>
    </p:spTree>
    <p:custDataLst>
      <p:tags r:id="rId1"/>
    </p:custDataLst>
    <p:extLst>
      <p:ext uri="{BB962C8B-B14F-4D97-AF65-F5344CB8AC3E}">
        <p14:creationId xmlns="" xmlns:p14="http://schemas.microsoft.com/office/powerpoint/2010/main" xmlns:mv="urn:schemas-microsoft-com:mac:vml" xmlns:mc="http://schemas.openxmlformats.org/markup-compatibility/2006" val="2912135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4"/>
          <p:cNvSpPr>
            <a:spLocks noGrp="1"/>
          </p:cNvSpPr>
          <p:nvPr>
            <p:ph type="sldNum" sz="quarter" idx="12"/>
          </p:nvPr>
        </p:nvSpPr>
        <p:spPr>
          <a:xfrm>
            <a:off x="685800" y="6248400"/>
            <a:ext cx="1900238" cy="452438"/>
          </a:xfrm>
          <a:noFill/>
          <a:ln>
            <a:miter lim="800000"/>
          </a:ln>
        </p:spPr>
        <p:txBody>
          <a:bodyPr/>
          <a:lstStyle/>
          <a:p>
            <a:pPr algn="l"/>
            <a:fld id="{B92D65AD-D418-2743-A500-C6F118D1B89F}" type="slidenum">
              <a:rPr lang="en-US">
                <a:solidFill>
                  <a:schemeClr val="tx1"/>
                </a:solidFill>
              </a:rPr>
              <a:pPr algn="l"/>
              <a:t>12</a:t>
            </a:fld>
            <a:endParaRPr lang="en-US">
              <a:solidFill>
                <a:schemeClr val="tx1"/>
              </a:solidFill>
            </a:endParaRPr>
          </a:p>
        </p:txBody>
      </p:sp>
      <p:sp>
        <p:nvSpPr>
          <p:cNvPr id="44034" name="Date Placeholder 3"/>
          <p:cNvSpPr>
            <a:spLocks noGrp="1"/>
          </p:cNvSpPr>
          <p:nvPr>
            <p:ph type="dt" sz="quarter" idx="10"/>
          </p:nvPr>
        </p:nvSpPr>
        <p:spPr>
          <a:xfrm>
            <a:off x="3124200" y="6248400"/>
            <a:ext cx="2890838" cy="452438"/>
          </a:xfrm>
          <a:noFill/>
          <a:ln>
            <a:miter lim="800000"/>
          </a:ln>
        </p:spPr>
        <p:txBody>
          <a:bodyPr/>
          <a:lstStyle/>
          <a:p>
            <a:pPr algn="ctr"/>
            <a:r>
              <a:rPr lang="en-US">
                <a:solidFill>
                  <a:schemeClr val="tx1"/>
                </a:solidFill>
                <a:latin typeface="Times" charset="0"/>
                <a:ea typeface="ＭＳ Ｐゴシック" charset="-128"/>
                <a:cs typeface="ＭＳ Ｐゴシック" charset="-128"/>
              </a:rPr>
              <a:t>April 3, 2008</a:t>
            </a:r>
          </a:p>
        </p:txBody>
      </p:sp>
      <p:pic>
        <p:nvPicPr>
          <p:cNvPr id="44035" name="Picture 5" descr="Level2Forecasts.pdf"/>
          <p:cNvPicPr>
            <a:picLocks noChangeAspect="1"/>
          </p:cNvPicPr>
          <p:nvPr/>
        </p:nvPicPr>
        <p:blipFill>
          <a:blip r:embed="rId4"/>
          <a:srcRect/>
          <a:stretch>
            <a:fillRect/>
          </a:stretch>
        </p:blipFill>
        <p:spPr bwMode="auto">
          <a:xfrm>
            <a:off x="-76200" y="0"/>
            <a:ext cx="9220200" cy="7124700"/>
          </a:xfrm>
          <a:prstGeom prst="rect">
            <a:avLst/>
          </a:prstGeom>
          <a:noFill/>
          <a:ln w="9525">
            <a:noFill/>
            <a:miter lim="800000"/>
            <a:headEnd/>
            <a:tailEnd/>
          </a:ln>
        </p:spPr>
      </p:pic>
      <p:sp>
        <p:nvSpPr>
          <p:cNvPr id="5" name="TextBox 4"/>
          <p:cNvSpPr txBox="1"/>
          <p:nvPr/>
        </p:nvSpPr>
        <p:spPr>
          <a:xfrm>
            <a:off x="228600" y="6324600"/>
            <a:ext cx="3557660" cy="610783"/>
          </a:xfrm>
          <a:prstGeom prst="rect">
            <a:avLst/>
          </a:prstGeom>
          <a:noFill/>
        </p:spPr>
        <p:txBody>
          <a:bodyPr wrap="none" rtlCol="0">
            <a:spAutoFit/>
          </a:bodyPr>
          <a:lstStyle/>
          <a:p>
            <a:r>
              <a:rPr lang="en-US" dirty="0" smtClean="0">
                <a:solidFill>
                  <a:schemeClr val="bg1"/>
                </a:solidFill>
              </a:rPr>
              <a:t>Supported by NASA, DHS</a:t>
            </a:r>
          </a:p>
          <a:p>
            <a:r>
              <a:rPr lang="en-US" dirty="0" smtClean="0">
                <a:solidFill>
                  <a:schemeClr val="bg1"/>
                </a:solidFill>
              </a:rPr>
              <a:t>Collaborations with EPRI, DOE</a:t>
            </a:r>
            <a:endParaRPr lang="en-US" dirty="0">
              <a:solidFill>
                <a:schemeClr val="bg1"/>
              </a:solidFill>
            </a:endParaRPr>
          </a:p>
        </p:txBody>
      </p:sp>
    </p:spTree>
    <p:custDataLst>
      <p:tags r:id="rId1"/>
    </p:custDataLst>
    <p:extLst>
      <p:ext uri="{BB962C8B-B14F-4D97-AF65-F5344CB8AC3E}">
        <p14:creationId xmlns="" xmlns:p14="http://schemas.microsoft.com/office/powerpoint/2010/main" xmlns:mv="urn:schemas-microsoft-com:mac:vml" xmlns:mc="http://schemas.openxmlformats.org/markup-compatibility/2006" val="1322320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26"/>
          <p:cNvSpPr>
            <a:spLocks noGrp="1" noChangeArrowheads="1"/>
          </p:cNvSpPr>
          <p:nvPr>
            <p:ph type="title"/>
          </p:nvPr>
        </p:nvSpPr>
        <p:spPr>
          <a:xfrm>
            <a:off x="685800" y="25400"/>
            <a:ext cx="7767638" cy="1114425"/>
          </a:xfrm>
        </p:spPr>
        <p:txBody>
          <a:bodyPr/>
          <a:lstStyle/>
          <a:p>
            <a:pPr eaLnBrk="1" hangingPunct="1"/>
            <a:r>
              <a:rPr lang="en-US" sz="3200" b="1" dirty="0">
                <a:latin typeface="Helvetica" charset="0"/>
                <a:ea typeface="Helvetica" charset="0"/>
                <a:cs typeface="Helvetica" charset="0"/>
              </a:rPr>
              <a:t>Conclusions</a:t>
            </a:r>
            <a:endParaRPr lang="en-US" b="1" dirty="0">
              <a:latin typeface="Helvetica" charset="0"/>
              <a:ea typeface="Helvetica" charset="0"/>
              <a:cs typeface="Helvetica" charset="0"/>
            </a:endParaRPr>
          </a:p>
        </p:txBody>
      </p:sp>
      <p:sp>
        <p:nvSpPr>
          <p:cNvPr id="50178" name="Rectangle 1028"/>
          <p:cNvSpPr>
            <a:spLocks noChangeArrowheads="1"/>
          </p:cNvSpPr>
          <p:nvPr/>
        </p:nvSpPr>
        <p:spPr bwMode="auto">
          <a:xfrm>
            <a:off x="457200" y="1143000"/>
            <a:ext cx="8194675" cy="5324535"/>
          </a:xfrm>
          <a:prstGeom prst="rect">
            <a:avLst/>
          </a:prstGeom>
          <a:noFill/>
          <a:ln w="9525">
            <a:noFill/>
            <a:miter lim="800000"/>
            <a:headEnd/>
            <a:tailEnd/>
          </a:ln>
        </p:spPr>
        <p:txBody>
          <a:bodyPr>
            <a:prstTxWarp prst="textNoShape">
              <a:avLst/>
            </a:prstTxWarp>
            <a:spAutoFit/>
          </a:bodyPr>
          <a:lstStyle/>
          <a:p>
            <a:pPr marL="457200" indent="-457200" defTabSz="914400" eaLnBrk="1" hangingPunct="1">
              <a:lnSpc>
                <a:spcPct val="100000"/>
              </a:lnSpc>
              <a:buClrTx/>
              <a:buSzTx/>
              <a:buFontTx/>
              <a:buNone/>
            </a:pPr>
            <a:r>
              <a:rPr lang="en-US" sz="2000" dirty="0" smtClean="0">
                <a:ea typeface="Helvetica" charset="0"/>
                <a:cs typeface="Helvetica" charset="0"/>
              </a:rPr>
              <a:t>NASA programs </a:t>
            </a:r>
            <a:r>
              <a:rPr lang="en-US" sz="2000" dirty="0">
                <a:ea typeface="Helvetica" charset="0"/>
                <a:cs typeface="Helvetica" charset="0"/>
              </a:rPr>
              <a:t>can, do, and will provide substantial and critical space weather </a:t>
            </a:r>
            <a:r>
              <a:rPr lang="en-US" sz="2000" dirty="0" smtClean="0">
                <a:ea typeface="Helvetica" charset="0"/>
                <a:cs typeface="Helvetica" charset="0"/>
              </a:rPr>
              <a:t>information, even though they are presently focused primarily on science</a:t>
            </a:r>
            <a:endParaRPr lang="en-US" sz="2000" b="0" dirty="0">
              <a:ea typeface="Helvetica" charset="0"/>
              <a:cs typeface="Helvetica" charset="0"/>
            </a:endParaRPr>
          </a:p>
          <a:p>
            <a:pPr marL="457200" indent="-457200" defTabSz="914400" eaLnBrk="1" hangingPunct="1">
              <a:lnSpc>
                <a:spcPct val="100000"/>
              </a:lnSpc>
              <a:buClrTx/>
              <a:buSzTx/>
              <a:buFontTx/>
              <a:buNone/>
            </a:pPr>
            <a:endParaRPr lang="en-US" sz="2000" b="0" dirty="0">
              <a:ea typeface="Helvetica" charset="0"/>
              <a:cs typeface="Helvetica" charset="0"/>
            </a:endParaRPr>
          </a:p>
          <a:p>
            <a:pPr marL="457200" indent="-457200" defTabSz="914400" eaLnBrk="1" hangingPunct="1">
              <a:lnSpc>
                <a:spcPct val="100000"/>
              </a:lnSpc>
              <a:buClrTx/>
              <a:buSzTx/>
              <a:buFontTx/>
              <a:buNone/>
            </a:pPr>
            <a:r>
              <a:rPr lang="en-US" sz="2000" b="0" dirty="0" smtClean="0">
                <a:ea typeface="Helvetica" charset="0"/>
                <a:cs typeface="Helvetica" charset="0"/>
              </a:rPr>
              <a:t>GSFC has developed a world-leading information collection and public dissemination system, which supports NASA missions and other interests, such as the electrical power grid</a:t>
            </a:r>
          </a:p>
          <a:p>
            <a:pPr marL="457200" indent="-457200" defTabSz="914400" eaLnBrk="1" hangingPunct="1">
              <a:lnSpc>
                <a:spcPct val="100000"/>
              </a:lnSpc>
              <a:buClrTx/>
              <a:buSzTx/>
              <a:buFontTx/>
              <a:buNone/>
            </a:pPr>
            <a:endParaRPr lang="en-US" sz="2000" b="0" dirty="0">
              <a:ea typeface="Helvetica" charset="0"/>
              <a:cs typeface="Helvetica" charset="0"/>
            </a:endParaRPr>
          </a:p>
          <a:p>
            <a:pPr marL="457200" indent="-457200" defTabSz="914400" eaLnBrk="1" hangingPunct="1">
              <a:lnSpc>
                <a:spcPct val="100000"/>
              </a:lnSpc>
              <a:buClrTx/>
              <a:buSzTx/>
              <a:buFontTx/>
              <a:buNone/>
            </a:pPr>
            <a:r>
              <a:rPr lang="en-US" sz="2000" b="0" dirty="0" smtClean="0">
                <a:ea typeface="Helvetica" charset="0"/>
                <a:cs typeface="Helvetica" charset="0"/>
              </a:rPr>
              <a:t>Partnering, e.g., with AFWA, NSF, DHS, EPRI, Europe, Korea, Russia, commercial sector… is very important</a:t>
            </a:r>
          </a:p>
          <a:p>
            <a:pPr marL="457200" indent="-457200" defTabSz="914400" eaLnBrk="1" hangingPunct="1">
              <a:lnSpc>
                <a:spcPct val="100000"/>
              </a:lnSpc>
              <a:buClrTx/>
              <a:buSzTx/>
              <a:buFontTx/>
              <a:buNone/>
            </a:pPr>
            <a:endParaRPr lang="en-US" sz="2000" b="0" dirty="0">
              <a:ea typeface="Helvetica" charset="0"/>
              <a:cs typeface="Helvetica" charset="0"/>
            </a:endParaRPr>
          </a:p>
          <a:p>
            <a:pPr marL="457200" indent="-457200" defTabSz="914400" eaLnBrk="1" hangingPunct="1">
              <a:lnSpc>
                <a:spcPct val="100000"/>
              </a:lnSpc>
              <a:buClrTx/>
              <a:buSzTx/>
              <a:buFontTx/>
              <a:buNone/>
            </a:pPr>
            <a:r>
              <a:rPr lang="en-US" sz="2000" b="0" dirty="0" smtClean="0">
                <a:ea typeface="Helvetica" charset="0"/>
                <a:cs typeface="Helvetica" charset="0"/>
              </a:rPr>
              <a:t>Space weather benefits substantially by exploiting the proximity to scientific research. </a:t>
            </a:r>
          </a:p>
          <a:p>
            <a:pPr marL="457200" indent="-457200" defTabSz="914400" eaLnBrk="1" hangingPunct="1">
              <a:lnSpc>
                <a:spcPct val="100000"/>
              </a:lnSpc>
              <a:buClrTx/>
              <a:buSzTx/>
              <a:buFontTx/>
              <a:buNone/>
            </a:pPr>
            <a:endParaRPr lang="en-US" sz="2000" b="0" dirty="0">
              <a:ea typeface="Helvetica" charset="0"/>
              <a:cs typeface="Helvetica" charset="0"/>
            </a:endParaRPr>
          </a:p>
          <a:p>
            <a:pPr marL="457200" indent="-457200" defTabSz="914400" eaLnBrk="1" hangingPunct="1">
              <a:lnSpc>
                <a:spcPct val="100000"/>
              </a:lnSpc>
              <a:buClrTx/>
              <a:buSzTx/>
              <a:buFontTx/>
              <a:buNone/>
            </a:pPr>
            <a:r>
              <a:rPr lang="en-US" sz="2000" b="0" dirty="0" smtClean="0">
                <a:ea typeface="Helvetica" charset="0"/>
                <a:cs typeface="Helvetica" charset="0"/>
              </a:rPr>
              <a:t>There is tremendous additional potential to address national space weather needs in innovative, collaborative, and cost-effective ways.</a:t>
            </a:r>
            <a:endParaRPr lang="en-US" sz="2000" b="0" dirty="0">
              <a:ea typeface="Helvetica" charset="0"/>
              <a:cs typeface="Helvetica"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txBox="1">
            <a:spLocks noChangeArrowheads="1"/>
          </p:cNvSpPr>
          <p:nvPr/>
        </p:nvSpPr>
        <p:spPr bwMode="auto">
          <a:xfrm>
            <a:off x="1295400" y="228600"/>
            <a:ext cx="7543800" cy="762000"/>
          </a:xfrm>
          <a:prstGeom prst="rect">
            <a:avLst/>
          </a:prstGeom>
          <a:noFill/>
          <a:ln w="9525">
            <a:noFill/>
            <a:round/>
            <a:headEnd/>
            <a:tailEnd/>
          </a:ln>
        </p:spPr>
        <p:txBody>
          <a:bodyPr lIns="90000" tIns="46800" rIns="90000" bIns="46800" anchor="ctr">
            <a:prstTxWarp prst="textNoShape">
              <a:avLst/>
            </a:prstTxWarp>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solidFill>
                  <a:srgbClr val="000000"/>
                </a:solidFill>
                <a:ea typeface="Helvetica" charset="0"/>
                <a:cs typeface="Helvetica" charset="0"/>
              </a:rPr>
              <a:t>Elements of Space Weather Forecasting</a:t>
            </a:r>
          </a:p>
        </p:txBody>
      </p:sp>
      <p:sp>
        <p:nvSpPr>
          <p:cNvPr id="18434" name="TextBox 2"/>
          <p:cNvSpPr txBox="1">
            <a:spLocks noChangeArrowheads="1"/>
          </p:cNvSpPr>
          <p:nvPr/>
        </p:nvSpPr>
        <p:spPr bwMode="auto">
          <a:xfrm>
            <a:off x="4953000" y="2209800"/>
            <a:ext cx="3582988" cy="2500313"/>
          </a:xfrm>
          <a:prstGeom prst="rect">
            <a:avLst/>
          </a:prstGeom>
          <a:noFill/>
          <a:ln w="9525">
            <a:noFill/>
            <a:miter lim="800000"/>
            <a:headEnd/>
            <a:tailEnd/>
          </a:ln>
        </p:spPr>
        <p:txBody>
          <a:bodyPr wrap="none">
            <a:prstTxWarp prst="textNoShape">
              <a:avLst/>
            </a:prstTxWarp>
            <a:spAutoFit/>
          </a:bodyPr>
          <a:lstStyle/>
          <a:p>
            <a:pPr>
              <a:buFont typeface="Arial" charset="0"/>
              <a:buChar char="•"/>
            </a:pPr>
            <a:r>
              <a:rPr lang="en-US" sz="2400"/>
              <a:t>Knowledge (Research)</a:t>
            </a:r>
          </a:p>
          <a:p>
            <a:endParaRPr lang="en-US" sz="2400"/>
          </a:p>
          <a:p>
            <a:pPr>
              <a:buFont typeface="Arial" charset="0"/>
              <a:buChar char="•"/>
            </a:pPr>
            <a:r>
              <a:rPr lang="en-US" sz="2400"/>
              <a:t>Data/information</a:t>
            </a:r>
          </a:p>
          <a:p>
            <a:pPr>
              <a:buFont typeface="Arial" charset="0"/>
              <a:buChar char="•"/>
            </a:pPr>
            <a:endParaRPr lang="en-US" sz="2400"/>
          </a:p>
          <a:p>
            <a:pPr>
              <a:buFont typeface="Arial" charset="0"/>
              <a:buChar char="•"/>
            </a:pPr>
            <a:r>
              <a:rPr lang="en-US" sz="2400"/>
              <a:t>Models</a:t>
            </a:r>
          </a:p>
          <a:p>
            <a:pPr>
              <a:buFont typeface="Arial" charset="0"/>
              <a:buChar char="•"/>
            </a:pPr>
            <a:endParaRPr lang="en-US" sz="2400"/>
          </a:p>
          <a:p>
            <a:pPr>
              <a:buFont typeface="Arial" charset="0"/>
              <a:buChar char="•"/>
            </a:pPr>
            <a:r>
              <a:rPr lang="en-US" sz="2400"/>
              <a:t>Dissemination</a:t>
            </a:r>
          </a:p>
        </p:txBody>
      </p:sp>
      <p:sp>
        <p:nvSpPr>
          <p:cNvPr id="2" name="TextBox 1"/>
          <p:cNvSpPr txBox="1">
            <a:spLocks noChangeArrowheads="1"/>
          </p:cNvSpPr>
          <p:nvPr/>
        </p:nvSpPr>
        <p:spPr bwMode="auto">
          <a:xfrm>
            <a:off x="1447800" y="5715000"/>
            <a:ext cx="6096000" cy="498475"/>
          </a:xfrm>
          <a:prstGeom prst="rect">
            <a:avLst/>
          </a:prstGeom>
          <a:noFill/>
          <a:ln w="9525">
            <a:noFill/>
            <a:miter lim="800000"/>
            <a:headEnd/>
            <a:tailEnd/>
          </a:ln>
        </p:spPr>
        <p:txBody>
          <a:bodyPr wrap="none">
            <a:prstTxWarp prst="textNoShape">
              <a:avLst/>
            </a:prstTxWarp>
            <a:spAutoFit/>
          </a:bodyPr>
          <a:lstStyle/>
          <a:p>
            <a:r>
              <a:rPr lang="en-US" sz="2800" i="1"/>
              <a:t>NASA plays key role in all aspects</a:t>
            </a:r>
          </a:p>
        </p:txBody>
      </p:sp>
      <p:pic>
        <p:nvPicPr>
          <p:cNvPr id="6" name="SIZZLE.mpg">
            <a:hlinkClick r:id="" action="ppaction://media"/>
          </p:cNvPr>
          <p:cNvPicPr>
            <a:picLocks noRot="1" noChangeAspect="1"/>
          </p:cNvPicPr>
          <p:nvPr>
            <a:videoFile r:link="rId1"/>
          </p:nvPr>
        </p:nvPicPr>
        <p:blipFill>
          <a:blip r:embed="rId3"/>
          <a:stretch>
            <a:fillRect/>
          </a:stretch>
        </p:blipFill>
        <p:spPr>
          <a:xfrm>
            <a:off x="609600" y="1828800"/>
            <a:ext cx="4038600" cy="33043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81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OHO_Spacecraft.tif"/>
          <p:cNvPicPr>
            <a:picLocks noChangeAspect="1"/>
          </p:cNvPicPr>
          <p:nvPr/>
        </p:nvPicPr>
        <p:blipFill>
          <a:blip r:embed="rId5"/>
          <a:srcRect/>
          <a:stretch>
            <a:fillRect/>
          </a:stretch>
        </p:blipFill>
        <p:spPr bwMode="auto">
          <a:xfrm>
            <a:off x="4953001" y="1143001"/>
            <a:ext cx="1524168" cy="2438400"/>
          </a:xfrm>
          <a:prstGeom prst="rect">
            <a:avLst/>
          </a:prstGeom>
          <a:noFill/>
          <a:ln w="9525">
            <a:noFill/>
            <a:miter lim="800000"/>
            <a:headEnd/>
            <a:tailEnd/>
          </a:ln>
        </p:spPr>
      </p:pic>
      <p:sp>
        <p:nvSpPr>
          <p:cNvPr id="19460" name="Rectangle 1"/>
          <p:cNvSpPr txBox="1">
            <a:spLocks noChangeArrowheads="1"/>
          </p:cNvSpPr>
          <p:nvPr/>
        </p:nvSpPr>
        <p:spPr bwMode="auto">
          <a:xfrm>
            <a:off x="685800" y="304800"/>
            <a:ext cx="8229600" cy="762000"/>
          </a:xfrm>
          <a:prstGeom prst="rect">
            <a:avLst/>
          </a:prstGeom>
          <a:noFill/>
          <a:ln w="9525">
            <a:noFill/>
            <a:round/>
            <a:headEnd/>
            <a:tailEnd/>
          </a:ln>
        </p:spPr>
        <p:txBody>
          <a:bodyPr lIns="90000" tIns="46800" rIns="90000" bIns="46800" anchor="ctr">
            <a:prstTxWarp prst="textNoShape">
              <a:avLst/>
            </a:prstTxWarp>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smtClean="0">
                <a:solidFill>
                  <a:srgbClr val="000000"/>
                </a:solidFill>
                <a:ea typeface="Helvetica" charset="0"/>
                <a:cs typeface="Helvetica" charset="0"/>
              </a:rPr>
              <a:t>Observing the Sun: NASA’s Missions</a:t>
            </a:r>
            <a:endParaRPr lang="en-GB" sz="3200" dirty="0">
              <a:solidFill>
                <a:srgbClr val="000000"/>
              </a:solidFill>
              <a:ea typeface="Helvetica" charset="0"/>
              <a:cs typeface="Helvetica" charset="0"/>
            </a:endParaRPr>
          </a:p>
        </p:txBody>
      </p:sp>
      <p:pic>
        <p:nvPicPr>
          <p:cNvPr id="7" name="Picture 5" descr="spacecraft.png                                                 000516FCMacintosh HD                   B74677AA:"/>
          <p:cNvPicPr>
            <a:picLocks noChangeAspect="1" noChangeArrowheads="1"/>
          </p:cNvPicPr>
          <p:nvPr/>
        </p:nvPicPr>
        <p:blipFill>
          <a:blip r:embed="rId6"/>
          <a:srcRect/>
          <a:stretch>
            <a:fillRect/>
          </a:stretch>
        </p:blipFill>
        <p:spPr bwMode="auto">
          <a:xfrm>
            <a:off x="0" y="1371600"/>
            <a:ext cx="2022088" cy="2159000"/>
          </a:xfrm>
          <a:prstGeom prst="rect">
            <a:avLst/>
          </a:prstGeom>
          <a:noFill/>
          <a:ln w="9525">
            <a:noFill/>
            <a:miter lim="800000"/>
            <a:headEnd/>
            <a:tailEnd/>
          </a:ln>
        </p:spPr>
      </p:pic>
      <p:pic>
        <p:nvPicPr>
          <p:cNvPr id="10" name="Picture 6" descr="STEREO_1.tif"/>
          <p:cNvPicPr>
            <a:picLocks noChangeAspect="1"/>
          </p:cNvPicPr>
          <p:nvPr/>
        </p:nvPicPr>
        <p:blipFill>
          <a:blip r:embed="rId7"/>
          <a:srcRect/>
          <a:stretch>
            <a:fillRect/>
          </a:stretch>
        </p:blipFill>
        <p:spPr bwMode="auto">
          <a:xfrm>
            <a:off x="1295400" y="3792089"/>
            <a:ext cx="3876675" cy="2913511"/>
          </a:xfrm>
          <a:prstGeom prst="rect">
            <a:avLst/>
          </a:prstGeom>
          <a:noFill/>
          <a:ln w="9525">
            <a:noFill/>
            <a:miter lim="800000"/>
            <a:headEnd/>
            <a:tailEnd/>
          </a:ln>
        </p:spPr>
      </p:pic>
      <p:sp>
        <p:nvSpPr>
          <p:cNvPr id="6" name="TextBox 5"/>
          <p:cNvSpPr txBox="1"/>
          <p:nvPr/>
        </p:nvSpPr>
        <p:spPr>
          <a:xfrm>
            <a:off x="381000" y="3124200"/>
            <a:ext cx="851615" cy="440120"/>
          </a:xfrm>
          <a:prstGeom prst="rect">
            <a:avLst/>
          </a:prstGeom>
          <a:noFill/>
        </p:spPr>
        <p:txBody>
          <a:bodyPr wrap="none" rtlCol="0">
            <a:spAutoFit/>
          </a:bodyPr>
          <a:lstStyle/>
          <a:p>
            <a:r>
              <a:rPr lang="en-US" sz="2400" dirty="0" smtClean="0"/>
              <a:t>SDO</a:t>
            </a:r>
            <a:endParaRPr lang="en-US" sz="2400" dirty="0"/>
          </a:p>
        </p:txBody>
      </p:sp>
      <p:sp>
        <p:nvSpPr>
          <p:cNvPr id="14" name="TextBox 13"/>
          <p:cNvSpPr txBox="1"/>
          <p:nvPr/>
        </p:nvSpPr>
        <p:spPr>
          <a:xfrm>
            <a:off x="5029200" y="2819400"/>
            <a:ext cx="1091014" cy="440120"/>
          </a:xfrm>
          <a:prstGeom prst="rect">
            <a:avLst/>
          </a:prstGeom>
          <a:noFill/>
        </p:spPr>
        <p:txBody>
          <a:bodyPr wrap="none" rtlCol="0">
            <a:spAutoFit/>
          </a:bodyPr>
          <a:lstStyle/>
          <a:p>
            <a:r>
              <a:rPr lang="en-US" sz="2400" dirty="0" smtClean="0">
                <a:solidFill>
                  <a:schemeClr val="bg1"/>
                </a:solidFill>
              </a:rPr>
              <a:t>SOHO</a:t>
            </a:r>
            <a:endParaRPr lang="en-US" sz="2400" dirty="0">
              <a:solidFill>
                <a:schemeClr val="bg1"/>
              </a:solidFill>
            </a:endParaRPr>
          </a:p>
        </p:txBody>
      </p:sp>
      <p:sp>
        <p:nvSpPr>
          <p:cNvPr id="15" name="TextBox 14"/>
          <p:cNvSpPr txBox="1"/>
          <p:nvPr/>
        </p:nvSpPr>
        <p:spPr>
          <a:xfrm>
            <a:off x="1524000" y="5562600"/>
            <a:ext cx="2675883" cy="440120"/>
          </a:xfrm>
          <a:prstGeom prst="rect">
            <a:avLst/>
          </a:prstGeom>
          <a:noFill/>
        </p:spPr>
        <p:txBody>
          <a:bodyPr wrap="none" rtlCol="0">
            <a:spAutoFit/>
          </a:bodyPr>
          <a:lstStyle/>
          <a:p>
            <a:r>
              <a:rPr lang="en-US" sz="2400" dirty="0" smtClean="0">
                <a:solidFill>
                  <a:schemeClr val="bg1"/>
                </a:solidFill>
              </a:rPr>
              <a:t>STEREO A and B</a:t>
            </a:r>
            <a:endParaRPr lang="en-US" sz="2400" dirty="0">
              <a:solidFill>
                <a:schemeClr val="bg1"/>
              </a:solidFill>
            </a:endParaRPr>
          </a:p>
        </p:txBody>
      </p:sp>
      <p:sp>
        <p:nvSpPr>
          <p:cNvPr id="16" name="TextBox 15"/>
          <p:cNvSpPr txBox="1"/>
          <p:nvPr/>
        </p:nvSpPr>
        <p:spPr>
          <a:xfrm>
            <a:off x="8432268" y="4343400"/>
            <a:ext cx="406932" cy="440120"/>
          </a:xfrm>
          <a:prstGeom prst="rect">
            <a:avLst/>
          </a:prstGeom>
          <a:noFill/>
        </p:spPr>
        <p:txBody>
          <a:bodyPr wrap="none" rtlCol="0">
            <a:spAutoFit/>
          </a:bodyPr>
          <a:lstStyle/>
          <a:p>
            <a:r>
              <a:rPr lang="en-US" sz="2400" dirty="0" smtClean="0"/>
              <a:t>A</a:t>
            </a:r>
            <a:endParaRPr lang="en-US" sz="2400" dirty="0"/>
          </a:p>
        </p:txBody>
      </p:sp>
      <p:sp>
        <p:nvSpPr>
          <p:cNvPr id="17" name="TextBox 16"/>
          <p:cNvSpPr txBox="1"/>
          <p:nvPr/>
        </p:nvSpPr>
        <p:spPr>
          <a:xfrm>
            <a:off x="8458200" y="5715000"/>
            <a:ext cx="406932" cy="440120"/>
          </a:xfrm>
          <a:prstGeom prst="rect">
            <a:avLst/>
          </a:prstGeom>
          <a:noFill/>
        </p:spPr>
        <p:txBody>
          <a:bodyPr wrap="none" rtlCol="0">
            <a:spAutoFit/>
          </a:bodyPr>
          <a:lstStyle/>
          <a:p>
            <a:r>
              <a:rPr lang="en-US" sz="2400" dirty="0" smtClean="0"/>
              <a:t>B</a:t>
            </a:r>
            <a:endParaRPr lang="en-US" sz="2400" dirty="0"/>
          </a:p>
        </p:txBody>
      </p:sp>
      <p:pic>
        <p:nvPicPr>
          <p:cNvPr id="26" name="Picture 25" descr="SOHO_C3_June_7_2011.gif"/>
          <p:cNvPicPr>
            <a:picLocks noChangeAspect="1"/>
          </p:cNvPicPr>
          <p:nvPr/>
        </p:nvPicPr>
        <p:blipFill>
          <a:blip r:embed="rId8"/>
          <a:stretch>
            <a:fillRect/>
          </a:stretch>
        </p:blipFill>
        <p:spPr>
          <a:xfrm>
            <a:off x="6705600" y="1143000"/>
            <a:ext cx="2133600" cy="2133600"/>
          </a:xfrm>
          <a:prstGeom prst="rect">
            <a:avLst/>
          </a:prstGeom>
        </p:spPr>
      </p:pic>
      <p:pic>
        <p:nvPicPr>
          <p:cNvPr id="25" name="SDO_June_7_2011.mpg">
            <a:hlinkClick r:id="" action="ppaction://media"/>
          </p:cNvPr>
          <p:cNvPicPr>
            <a:picLocks noRot="1" noChangeAspect="1"/>
          </p:cNvPicPr>
          <p:nvPr>
            <a:videoFile r:link="rId1"/>
          </p:nvPr>
        </p:nvPicPr>
        <p:blipFill>
          <a:blip r:embed="rId9"/>
          <a:stretch>
            <a:fillRect/>
          </a:stretch>
        </p:blipFill>
        <p:spPr>
          <a:xfrm>
            <a:off x="2209800" y="1143000"/>
            <a:ext cx="2514600" cy="2057400"/>
          </a:xfrm>
          <a:prstGeom prst="rect">
            <a:avLst/>
          </a:prstGeom>
        </p:spPr>
      </p:pic>
      <p:pic>
        <p:nvPicPr>
          <p:cNvPr id="30" name="STEREO_B_June_7_2011.mpg">
            <a:hlinkClick r:id="" action="ppaction://media"/>
          </p:cNvPr>
          <p:cNvPicPr>
            <a:picLocks noRot="1" noChangeAspect="1"/>
          </p:cNvPicPr>
          <p:nvPr>
            <a:videoFile r:link="rId2"/>
          </p:nvPr>
        </p:nvPicPr>
        <p:blipFill>
          <a:blip r:embed="rId10"/>
          <a:stretch>
            <a:fillRect/>
          </a:stretch>
        </p:blipFill>
        <p:spPr>
          <a:xfrm>
            <a:off x="5334000" y="5257800"/>
            <a:ext cx="2895600" cy="1600200"/>
          </a:xfrm>
          <a:prstGeom prst="rect">
            <a:avLst/>
          </a:prstGeom>
        </p:spPr>
      </p:pic>
      <p:pic>
        <p:nvPicPr>
          <p:cNvPr id="28" name="STEREO_A_june_7_2011.mpg">
            <a:hlinkClick r:id="" action="ppaction://media"/>
          </p:cNvPr>
          <p:cNvPicPr>
            <a:picLocks noRot="1" noChangeAspect="1"/>
          </p:cNvPicPr>
          <p:nvPr>
            <a:videoFile r:link="rId3"/>
          </p:nvPr>
        </p:nvPicPr>
        <p:blipFill>
          <a:blip r:embed="rId11"/>
          <a:stretch>
            <a:fillRect/>
          </a:stretch>
        </p:blipFill>
        <p:spPr>
          <a:xfrm>
            <a:off x="5334000" y="3657600"/>
            <a:ext cx="2895600" cy="1655617"/>
          </a:xfrm>
          <a:prstGeom prst="rect">
            <a:avLst/>
          </a:prstGeom>
        </p:spPr>
      </p:pic>
      <p:grpSp>
        <p:nvGrpSpPr>
          <p:cNvPr id="21" name="Group 20"/>
          <p:cNvGrpSpPr/>
          <p:nvPr/>
        </p:nvGrpSpPr>
        <p:grpSpPr>
          <a:xfrm>
            <a:off x="0" y="1062162"/>
            <a:ext cx="9144000" cy="5795838"/>
            <a:chOff x="-419136" y="757362"/>
            <a:chExt cx="9144000" cy="5795838"/>
          </a:xfrm>
        </p:grpSpPr>
        <p:grpSp>
          <p:nvGrpSpPr>
            <p:cNvPr id="11" name="Group 10"/>
            <p:cNvGrpSpPr/>
            <p:nvPr/>
          </p:nvGrpSpPr>
          <p:grpSpPr>
            <a:xfrm>
              <a:off x="-419136" y="757362"/>
              <a:ext cx="9144000" cy="5795838"/>
              <a:chOff x="-419136" y="757362"/>
              <a:chExt cx="9144000" cy="5795838"/>
            </a:xfrm>
          </p:grpSpPr>
          <p:sp>
            <p:nvSpPr>
              <p:cNvPr id="9" name="Rectangle 8"/>
              <p:cNvSpPr/>
              <p:nvPr/>
            </p:nvSpPr>
            <p:spPr bwMode="auto">
              <a:xfrm>
                <a:off x="-419136" y="838200"/>
                <a:ext cx="9144000" cy="5715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12" charset="0"/>
                  <a:buNone/>
                  <a:tabLst/>
                </a:pPr>
                <a:endParaRPr kumimoji="0" lang="en-US" sz="1800" b="1" i="0" u="none" strike="noStrike" cap="none" normalizeH="0" baseline="0">
                  <a:ln>
                    <a:noFill/>
                  </a:ln>
                  <a:solidFill>
                    <a:schemeClr val="tx1"/>
                  </a:solidFill>
                  <a:effectLst/>
                  <a:latin typeface="Helvetica" pitchFamily="-112" charset="0"/>
                </a:endParaRPr>
              </a:p>
            </p:txBody>
          </p:sp>
          <p:pic>
            <p:nvPicPr>
              <p:cNvPr id="8" name="Picture 7"/>
              <p:cNvPicPr>
                <a:picLocks noChangeAspect="1"/>
              </p:cNvPicPr>
              <p:nvPr/>
            </p:nvPicPr>
            <p:blipFill rotWithShape="1">
              <a:blip r:embed="rId12"/>
              <a:srcRect t="15333" r="52083" b="10889"/>
              <a:stretch/>
            </p:blipFill>
            <p:spPr>
              <a:xfrm>
                <a:off x="1028664" y="757362"/>
                <a:ext cx="5943600" cy="5719638"/>
              </a:xfrm>
              <a:prstGeom prst="rect">
                <a:avLst/>
              </a:prstGeom>
            </p:spPr>
          </p:pic>
        </p:grpSp>
        <p:sp>
          <p:nvSpPr>
            <p:cNvPr id="22" name="TextBox 21"/>
            <p:cNvSpPr txBox="1"/>
            <p:nvPr/>
          </p:nvSpPr>
          <p:spPr>
            <a:xfrm>
              <a:off x="6781800" y="1752600"/>
              <a:ext cx="1638264" cy="382156"/>
            </a:xfrm>
            <a:prstGeom prst="rect">
              <a:avLst/>
            </a:prstGeom>
            <a:noFill/>
            <a:ln>
              <a:solidFill>
                <a:schemeClr val="bg1"/>
              </a:solidFill>
            </a:ln>
          </p:spPr>
          <p:txBody>
            <a:bodyPr wrap="none" rtlCol="0">
              <a:spAutoFit/>
            </a:bodyPr>
            <a:lstStyle/>
            <a:p>
              <a:r>
                <a:rPr lang="en-US" sz="2000" dirty="0" smtClean="0"/>
                <a:t>SDO, SOHO</a:t>
              </a:r>
              <a:endParaRPr lang="en-US" sz="2000" dirty="0"/>
            </a:p>
          </p:txBody>
        </p:sp>
        <p:sp>
          <p:nvSpPr>
            <p:cNvPr id="23" name="TextBox 22"/>
            <p:cNvSpPr txBox="1"/>
            <p:nvPr/>
          </p:nvSpPr>
          <p:spPr>
            <a:xfrm>
              <a:off x="6781800" y="4495800"/>
              <a:ext cx="1495747" cy="382156"/>
            </a:xfrm>
            <a:prstGeom prst="rect">
              <a:avLst/>
            </a:prstGeom>
            <a:noFill/>
            <a:ln>
              <a:solidFill>
                <a:schemeClr val="bg1"/>
              </a:solidFill>
            </a:ln>
          </p:spPr>
          <p:txBody>
            <a:bodyPr wrap="none" rtlCol="0">
              <a:spAutoFit/>
            </a:bodyPr>
            <a:lstStyle/>
            <a:p>
              <a:r>
                <a:rPr lang="en-US" sz="2000" dirty="0" smtClean="0"/>
                <a:t>STEREO B</a:t>
              </a:r>
              <a:endParaRPr lang="en-US" sz="2000" dirty="0"/>
            </a:p>
          </p:txBody>
        </p:sp>
        <p:sp>
          <p:nvSpPr>
            <p:cNvPr id="24" name="TextBox 23"/>
            <p:cNvSpPr txBox="1"/>
            <p:nvPr/>
          </p:nvSpPr>
          <p:spPr>
            <a:xfrm>
              <a:off x="0" y="1828800"/>
              <a:ext cx="1495747" cy="382156"/>
            </a:xfrm>
            <a:prstGeom prst="rect">
              <a:avLst/>
            </a:prstGeom>
            <a:noFill/>
            <a:ln>
              <a:solidFill>
                <a:schemeClr val="bg1"/>
              </a:solidFill>
            </a:ln>
          </p:spPr>
          <p:txBody>
            <a:bodyPr wrap="none" rtlCol="0">
              <a:spAutoFit/>
            </a:bodyPr>
            <a:lstStyle/>
            <a:p>
              <a:r>
                <a:rPr lang="en-US" sz="2000" dirty="0" smtClean="0"/>
                <a:t>STEREO A</a:t>
              </a:r>
              <a:endParaRPr lang="en-US" sz="2000" dirty="0"/>
            </a:p>
          </p:txBody>
        </p:sp>
        <p:cxnSp>
          <p:nvCxnSpPr>
            <p:cNvPr id="18" name="Straight Arrow Connector 17"/>
            <p:cNvCxnSpPr>
              <a:stCxn id="24" idx="3"/>
            </p:cNvCxnSpPr>
            <p:nvPr/>
          </p:nvCxnSpPr>
          <p:spPr bwMode="auto">
            <a:xfrm>
              <a:off x="1495747" y="2019878"/>
              <a:ext cx="1399853" cy="1028122"/>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27" name="Straight Arrow Connector 26"/>
            <p:cNvCxnSpPr/>
            <p:nvPr/>
          </p:nvCxnSpPr>
          <p:spPr bwMode="auto">
            <a:xfrm flipH="1">
              <a:off x="4953000" y="2057400"/>
              <a:ext cx="1828800" cy="381000"/>
            </a:xfrm>
            <a:prstGeom prst="straightConnector1">
              <a:avLst/>
            </a:prstGeom>
            <a:solidFill>
              <a:srgbClr val="00B8FF"/>
            </a:solidFill>
            <a:ln w="9525" cap="flat" cmpd="sng" algn="ctr">
              <a:solidFill>
                <a:schemeClr val="tx1"/>
              </a:solidFill>
              <a:prstDash val="solid"/>
              <a:round/>
              <a:headEnd type="none" w="med" len="med"/>
              <a:tailEnd type="arrow"/>
            </a:ln>
            <a:effectLst/>
          </p:spPr>
        </p:cxnSp>
        <p:cxnSp>
          <p:nvCxnSpPr>
            <p:cNvPr id="29" name="Straight Arrow Connector 28"/>
            <p:cNvCxnSpPr>
              <a:stCxn id="23" idx="1"/>
            </p:cNvCxnSpPr>
            <p:nvPr/>
          </p:nvCxnSpPr>
          <p:spPr bwMode="auto">
            <a:xfrm flipH="1" flipV="1">
              <a:off x="5410200" y="4343400"/>
              <a:ext cx="1371600" cy="343478"/>
            </a:xfrm>
            <a:prstGeom prst="straightConnector1">
              <a:avLst/>
            </a:prstGeom>
            <a:solidFill>
              <a:srgbClr val="00B8FF"/>
            </a:solidFill>
            <a:ln w="9525" cap="flat" cmpd="sng" algn="ctr">
              <a:solidFill>
                <a:schemeClr val="tx1"/>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521" fill="hold"/>
                                        <p:tgtEl>
                                          <p:spTgt spid="25"/>
                                        </p:tgtEl>
                                      </p:cBhvr>
                                    </p:cmd>
                                  </p:childTnLst>
                                </p:cTn>
                              </p:par>
                            </p:childTnLst>
                          </p:cTn>
                        </p:par>
                        <p:par>
                          <p:cTn id="11" fill="hold">
                            <p:stCondLst>
                              <p:cond delay="10021"/>
                            </p:stCondLst>
                            <p:childTnLst>
                              <p:par>
                                <p:cTn id="12" presetID="1" presetClass="mediacall" presetSubtype="0" fill="hold" nodeType="afterEffect">
                                  <p:stCondLst>
                                    <p:cond delay="0"/>
                                  </p:stCondLst>
                                  <p:childTnLst>
                                    <p:cmd type="call" cmd="playFrom(0.0)">
                                      <p:cBhvr>
                                        <p:cTn id="13" dur="19961" fill="hold"/>
                                        <p:tgtEl>
                                          <p:spTgt spid="28"/>
                                        </p:tgtEl>
                                      </p:cBhvr>
                                    </p:cmd>
                                  </p:childTnLst>
                                </p:cTn>
                              </p:par>
                            </p:childTnLst>
                          </p:cTn>
                        </p:par>
                        <p:par>
                          <p:cTn id="14" fill="hold">
                            <p:stCondLst>
                              <p:cond delay="29982"/>
                            </p:stCondLst>
                            <p:childTnLst>
                              <p:par>
                                <p:cTn id="15" presetID="1" presetClass="mediacall" presetSubtype="0" fill="hold" nodeType="afterEffect">
                                  <p:stCondLst>
                                    <p:cond delay="0"/>
                                  </p:stCondLst>
                                  <p:childTnLst>
                                    <p:cmd type="call" cmd="playFrom(0.0)">
                                      <p:cBhvr>
                                        <p:cTn id="16" dur="1996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7" repeatCount="indefinite" fill="hold" display="0">
                  <p:stCondLst>
                    <p:cond delay="indefinite"/>
                  </p:stCondLst>
                  <p:endCondLst>
                    <p:cond evt="onNext" delay="0">
                      <p:tgtEl>
                        <p:sldTgt/>
                      </p:tgtEl>
                    </p:cond>
                    <p:cond evt="onPrev" delay="0">
                      <p:tgtEl>
                        <p:sldTgt/>
                      </p:tgtEl>
                    </p:cond>
                  </p:endCondLst>
                </p:cTn>
                <p:tgtEl>
                  <p:spTgt spid="25"/>
                </p:tgtEl>
              </p:cMediaNode>
            </p:video>
            <p:seq concurrent="1" nextAc="seek">
              <p:cTn id="18" restart="whenNotActive" fill="hold" evtFilter="cancelBubble" nodeType="interactiveSeq">
                <p:stCondLst>
                  <p:cond evt="onClick" delay="0">
                    <p:tgtEl>
                      <p:spTgt spid="2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5"/>
                                        </p:tgtEl>
                                      </p:cBhvr>
                                    </p:cmd>
                                  </p:childTnLst>
                                </p:cTn>
                              </p:par>
                            </p:childTnLst>
                          </p:cTn>
                        </p:par>
                      </p:childTnLst>
                    </p:cTn>
                  </p:par>
                </p:childTnLst>
              </p:cTn>
              <p:nextCondLst>
                <p:cond evt="onClick" delay="0">
                  <p:tgtEl>
                    <p:spTgt spid="25"/>
                  </p:tgtEl>
                </p:cond>
              </p:nextCondLst>
            </p:seq>
            <p:video>
              <p:cMediaNode>
                <p:cTn id="23" repeatCount="indefinite" fill="hold" display="0">
                  <p:stCondLst>
                    <p:cond delay="indefinite"/>
                  </p:stCondLst>
                  <p:endCondLst>
                    <p:cond evt="onNext" delay="0">
                      <p:tgtEl>
                        <p:sldTgt/>
                      </p:tgtEl>
                    </p:cond>
                    <p:cond evt="onPrev" delay="0">
                      <p:tgtEl>
                        <p:sldTgt/>
                      </p:tgtEl>
                    </p:cond>
                  </p:endCondLst>
                </p:cTn>
                <p:tgtEl>
                  <p:spTgt spid="28"/>
                </p:tgtEl>
              </p:cMediaNode>
            </p:video>
            <p:seq concurrent="1" nextAc="seek">
              <p:cTn id="24" restart="whenNotActive" fill="hold" evtFilter="cancelBubble" nodeType="interactiveSeq">
                <p:stCondLst>
                  <p:cond evt="onClick" delay="0">
                    <p:tgtEl>
                      <p:spTgt spid="2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8"/>
                                        </p:tgtEl>
                                      </p:cBhvr>
                                    </p:cmd>
                                  </p:childTnLst>
                                </p:cTn>
                              </p:par>
                            </p:childTnLst>
                          </p:cTn>
                        </p:par>
                      </p:childTnLst>
                    </p:cTn>
                  </p:par>
                </p:childTnLst>
              </p:cTn>
              <p:nextCondLst>
                <p:cond evt="onClick" delay="0">
                  <p:tgtEl>
                    <p:spTgt spid="28"/>
                  </p:tgtEl>
                </p:cond>
              </p:nextCondLst>
            </p:seq>
            <p:video>
              <p:cMediaNode>
                <p:cTn id="29" repeatCount="indefinite" fill="hold" display="0">
                  <p:stCondLst>
                    <p:cond delay="indefinite"/>
                  </p:stCondLst>
                  <p:endCondLst>
                    <p:cond evt="onNext" delay="0">
                      <p:tgtEl>
                        <p:sldTgt/>
                      </p:tgtEl>
                    </p:cond>
                    <p:cond evt="onPrev" delay="0">
                      <p:tgtEl>
                        <p:sldTgt/>
                      </p:tgtEl>
                    </p:cond>
                  </p:endCondLst>
                </p:cTn>
                <p:tgtEl>
                  <p:spTgt spid="30"/>
                </p:tgtEl>
              </p:cMediaNode>
            </p:video>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txBox="1">
            <a:spLocks noChangeArrowheads="1"/>
          </p:cNvSpPr>
          <p:nvPr/>
        </p:nvSpPr>
        <p:spPr bwMode="auto">
          <a:xfrm>
            <a:off x="685800" y="304800"/>
            <a:ext cx="8229600" cy="762000"/>
          </a:xfrm>
          <a:prstGeom prst="rect">
            <a:avLst/>
          </a:prstGeom>
          <a:noFill/>
          <a:ln w="9525">
            <a:noFill/>
            <a:round/>
            <a:headEnd/>
            <a:tailEnd/>
          </a:ln>
        </p:spPr>
        <p:txBody>
          <a:bodyPr lIns="90000" tIns="46800" rIns="90000" bIns="46800" anchor="ctr">
            <a:prstTxWarp prst="textNoShape">
              <a:avLst/>
            </a:prstTxWarp>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err="1" smtClean="0">
                <a:solidFill>
                  <a:srgbClr val="000000"/>
                </a:solidFill>
                <a:ea typeface="Helvetica" charset="0"/>
                <a:cs typeface="Helvetica" charset="0"/>
              </a:rPr>
              <a:t>Modeling</a:t>
            </a:r>
            <a:endParaRPr lang="en-GB" sz="3200" dirty="0">
              <a:solidFill>
                <a:srgbClr val="000000"/>
              </a:solidFill>
              <a:ea typeface="Helvetica" charset="0"/>
              <a:cs typeface="Helvetica" charset="0"/>
            </a:endParaRPr>
          </a:p>
        </p:txBody>
      </p:sp>
      <p:sp>
        <p:nvSpPr>
          <p:cNvPr id="29698" name="Rectangle 3"/>
          <p:cNvSpPr txBox="1">
            <a:spLocks noChangeArrowheads="1"/>
          </p:cNvSpPr>
          <p:nvPr/>
        </p:nvSpPr>
        <p:spPr bwMode="auto">
          <a:xfrm>
            <a:off x="3048000" y="1143000"/>
            <a:ext cx="6019800" cy="3276600"/>
          </a:xfrm>
          <a:prstGeom prst="rect">
            <a:avLst/>
          </a:prstGeom>
          <a:noFill/>
          <a:ln w="9525">
            <a:noFill/>
            <a:miter lim="800000"/>
            <a:headEnd/>
            <a:tailEnd/>
          </a:ln>
        </p:spPr>
        <p:txBody>
          <a:bodyPr lIns="96981" tIns="48491" rIns="96981" bIns="48491">
            <a:prstTxWarp prst="textNoShape">
              <a:avLst/>
            </a:prstTxWarp>
          </a:bodyPr>
          <a:lstStyle/>
          <a:p>
            <a:pPr marL="342900" indent="-342900">
              <a:buFont typeface="Arial"/>
              <a:buChar char="•"/>
            </a:pPr>
            <a:r>
              <a:rPr lang="en-US" sz="2400" dirty="0"/>
              <a:t>NASA, </a:t>
            </a:r>
            <a:r>
              <a:rPr lang="en-US" sz="2400" dirty="0" smtClean="0"/>
              <a:t>with </a:t>
            </a:r>
            <a:r>
              <a:rPr lang="en-US" sz="2400" dirty="0"/>
              <a:t>partner </a:t>
            </a:r>
            <a:r>
              <a:rPr lang="en-US" sz="2400" dirty="0" smtClean="0"/>
              <a:t>agencies: NSF</a:t>
            </a:r>
            <a:r>
              <a:rPr lang="en-US" sz="2400" dirty="0"/>
              <a:t>, AFOSR, and ONR, sponsors the development of </a:t>
            </a:r>
            <a:r>
              <a:rPr lang="en-US" sz="2400" dirty="0" smtClean="0"/>
              <a:t>space research and environment models</a:t>
            </a:r>
          </a:p>
          <a:p>
            <a:pPr marL="342900" indent="-342900">
              <a:buFont typeface="Arial"/>
              <a:buChar char="•"/>
            </a:pPr>
            <a:endParaRPr lang="en-US" sz="2400" dirty="0">
              <a:ea typeface="Helvetica" charset="0"/>
              <a:cs typeface="Helvetica" charset="0"/>
            </a:endParaRPr>
          </a:p>
          <a:p>
            <a:pPr marL="342900" indent="-342900">
              <a:buFont typeface="Arial"/>
              <a:buChar char="•"/>
            </a:pPr>
            <a:r>
              <a:rPr lang="en-US" sz="2400" dirty="0" smtClean="0">
                <a:ea typeface="Helvetica" charset="0"/>
                <a:cs typeface="Helvetica" charset="0"/>
              </a:rPr>
              <a:t>These models run </a:t>
            </a:r>
            <a:r>
              <a:rPr lang="en-US" sz="2400" dirty="0">
                <a:ea typeface="Helvetica" charset="0"/>
                <a:cs typeface="Helvetica" charset="0"/>
              </a:rPr>
              <a:t>at GSFC’s Space Weather </a:t>
            </a:r>
            <a:r>
              <a:rPr lang="en-US" sz="2400" dirty="0" smtClean="0">
                <a:ea typeface="Helvetica" charset="0"/>
                <a:cs typeface="Helvetica" charset="0"/>
              </a:rPr>
              <a:t>Laboratory in support of</a:t>
            </a:r>
          </a:p>
          <a:p>
            <a:pPr marL="685800" lvl="1" indent="-228600" defTabSz="914400">
              <a:lnSpc>
                <a:spcPct val="100000"/>
              </a:lnSpc>
              <a:spcBef>
                <a:spcPct val="45000"/>
              </a:spcBef>
              <a:buClrTx/>
              <a:buFontTx/>
              <a:buChar char="-"/>
            </a:pPr>
            <a:r>
              <a:rPr lang="en-US" sz="2400" dirty="0" smtClean="0">
                <a:ea typeface="Helvetica" charset="0"/>
                <a:cs typeface="Helvetica" charset="0"/>
              </a:rPr>
              <a:t>Research and education </a:t>
            </a:r>
          </a:p>
          <a:p>
            <a:pPr marL="685800" lvl="1" indent="-228600" defTabSz="914400">
              <a:lnSpc>
                <a:spcPct val="100000"/>
              </a:lnSpc>
              <a:spcBef>
                <a:spcPct val="45000"/>
              </a:spcBef>
              <a:buClrTx/>
              <a:buFontTx/>
              <a:buChar char="-"/>
            </a:pPr>
            <a:r>
              <a:rPr lang="en-US" sz="2400" dirty="0" smtClean="0">
                <a:ea typeface="Helvetica" charset="0"/>
                <a:cs typeface="Helvetica" charset="0"/>
              </a:rPr>
              <a:t>Model </a:t>
            </a:r>
            <a:r>
              <a:rPr lang="en-US" sz="2400" dirty="0">
                <a:ea typeface="Helvetica" charset="0"/>
                <a:cs typeface="Helvetica" charset="0"/>
              </a:rPr>
              <a:t>testing and </a:t>
            </a:r>
            <a:r>
              <a:rPr lang="en-US" sz="2400" dirty="0" smtClean="0">
                <a:ea typeface="Helvetica" charset="0"/>
                <a:cs typeface="Helvetica" charset="0"/>
              </a:rPr>
              <a:t>validation, e.g., for NOAA/SWPC</a:t>
            </a:r>
            <a:endParaRPr lang="en-US" sz="2400" dirty="0">
              <a:ea typeface="Helvetica" charset="0"/>
              <a:cs typeface="Helvetica" charset="0"/>
            </a:endParaRPr>
          </a:p>
          <a:p>
            <a:pPr marL="685800" lvl="1" indent="-228600" defTabSz="914400">
              <a:lnSpc>
                <a:spcPct val="100000"/>
              </a:lnSpc>
              <a:spcBef>
                <a:spcPct val="45000"/>
              </a:spcBef>
              <a:buClrTx/>
              <a:buFontTx/>
              <a:buChar char="-"/>
            </a:pPr>
            <a:r>
              <a:rPr lang="en-US" sz="2400" dirty="0" err="1">
                <a:ea typeface="Helvetica" charset="0"/>
                <a:cs typeface="Helvetica" charset="0"/>
              </a:rPr>
              <a:t>SWx</a:t>
            </a:r>
            <a:r>
              <a:rPr lang="en-US" sz="2400" dirty="0">
                <a:ea typeface="Helvetica" charset="0"/>
                <a:cs typeface="Helvetica" charset="0"/>
              </a:rPr>
              <a:t> forecasting for </a:t>
            </a:r>
            <a:r>
              <a:rPr lang="en-US" sz="2400" dirty="0" smtClean="0">
                <a:ea typeface="Helvetica" charset="0"/>
                <a:cs typeface="Helvetica" charset="0"/>
              </a:rPr>
              <a:t>NASA</a:t>
            </a:r>
          </a:p>
          <a:p>
            <a:pPr marL="685800" lvl="1" indent="-228600" defTabSz="914400">
              <a:lnSpc>
                <a:spcPct val="100000"/>
              </a:lnSpc>
              <a:spcBef>
                <a:spcPct val="45000"/>
              </a:spcBef>
              <a:buClrTx/>
              <a:buFontTx/>
              <a:buChar char="-"/>
            </a:pPr>
            <a:r>
              <a:rPr lang="en-US" sz="2400" dirty="0" smtClean="0">
                <a:ea typeface="Helvetica" charset="0"/>
                <a:cs typeface="Helvetica" charset="0"/>
              </a:rPr>
              <a:t>Other </a:t>
            </a:r>
            <a:r>
              <a:rPr lang="en-US" sz="2400" dirty="0">
                <a:ea typeface="Helvetica" charset="0"/>
                <a:cs typeface="Helvetica" charset="0"/>
              </a:rPr>
              <a:t>national </a:t>
            </a:r>
            <a:r>
              <a:rPr lang="en-US" sz="2400" dirty="0" smtClean="0">
                <a:ea typeface="Helvetica" charset="0"/>
                <a:cs typeface="Helvetica" charset="0"/>
              </a:rPr>
              <a:t>needs, including strong partnering with USAF Weather Agency</a:t>
            </a:r>
            <a:endParaRPr lang="en-US" sz="2400" dirty="0">
              <a:ea typeface="Helvetica" charset="0"/>
              <a:cs typeface="Helvetica" charset="0"/>
            </a:endParaRPr>
          </a:p>
        </p:txBody>
      </p:sp>
      <p:pic>
        <p:nvPicPr>
          <p:cNvPr id="29699" name="Picture 20"/>
          <p:cNvPicPr>
            <a:picLocks noChangeAspect="1" noChangeArrowheads="1"/>
          </p:cNvPicPr>
          <p:nvPr/>
        </p:nvPicPr>
        <p:blipFill>
          <a:blip r:embed="rId2"/>
          <a:srcRect/>
          <a:stretch>
            <a:fillRect/>
          </a:stretch>
        </p:blipFill>
        <p:spPr bwMode="auto">
          <a:xfrm>
            <a:off x="25400" y="1219200"/>
            <a:ext cx="2990850" cy="3054485"/>
          </a:xfrm>
          <a:prstGeom prst="rect">
            <a:avLst/>
          </a:prstGeom>
          <a:noFill/>
          <a:ln w="9525">
            <a:noFill/>
            <a:miter lim="800000"/>
            <a:headEnd/>
            <a:tailEnd/>
          </a:ln>
        </p:spPr>
      </p:pic>
      <p:sp>
        <p:nvSpPr>
          <p:cNvPr id="29700" name="TextBox 5"/>
          <p:cNvSpPr txBox="1">
            <a:spLocks noChangeArrowheads="1"/>
          </p:cNvSpPr>
          <p:nvPr/>
        </p:nvSpPr>
        <p:spPr bwMode="auto">
          <a:xfrm>
            <a:off x="152400" y="4648200"/>
            <a:ext cx="3121367" cy="610783"/>
          </a:xfrm>
          <a:prstGeom prst="rect">
            <a:avLst/>
          </a:prstGeom>
          <a:noFill/>
          <a:ln w="9525">
            <a:noFill/>
            <a:miter lim="800000"/>
            <a:headEnd/>
            <a:tailEnd/>
          </a:ln>
        </p:spPr>
        <p:txBody>
          <a:bodyPr wrap="none">
            <a:prstTxWarp prst="textNoShape">
              <a:avLst/>
            </a:prstTxWarp>
            <a:spAutoFit/>
          </a:bodyPr>
          <a:lstStyle/>
          <a:p>
            <a:pPr algn="ctr"/>
            <a:r>
              <a:rPr lang="en-US" dirty="0"/>
              <a:t>Space Weather </a:t>
            </a:r>
            <a:r>
              <a:rPr lang="en-US" dirty="0" smtClean="0"/>
              <a:t>Laboratory</a:t>
            </a:r>
            <a:endParaRPr lang="en-US" dirty="0"/>
          </a:p>
          <a:p>
            <a:pPr algn="ctr"/>
            <a:r>
              <a:rPr lang="en-US" dirty="0"/>
              <a:t>http://</a:t>
            </a:r>
            <a:r>
              <a:rPr lang="en-US" dirty="0" err="1"/>
              <a:t>swl.gsfc.nasa.gov</a:t>
            </a:r>
            <a:endParaRPr lang="en-US" dirty="0"/>
          </a:p>
        </p:txBody>
      </p:sp>
      <p:sp>
        <p:nvSpPr>
          <p:cNvPr id="2" name="TextBox 1"/>
          <p:cNvSpPr txBox="1"/>
          <p:nvPr/>
        </p:nvSpPr>
        <p:spPr>
          <a:xfrm>
            <a:off x="76200" y="5715000"/>
            <a:ext cx="3382281" cy="353174"/>
          </a:xfrm>
          <a:prstGeom prst="rect">
            <a:avLst/>
          </a:prstGeom>
          <a:noFill/>
        </p:spPr>
        <p:txBody>
          <a:bodyPr wrap="none" rtlCol="0">
            <a:spAutoFit/>
          </a:bodyPr>
          <a:lstStyle/>
          <a:p>
            <a:r>
              <a:rPr lang="en-US" dirty="0" smtClean="0"/>
              <a:t>Supported by NASA and NSF</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1447800" y="381000"/>
            <a:ext cx="7483539" cy="556050"/>
          </a:xfrm>
          <a:prstGeom prst="rect">
            <a:avLst/>
          </a:prstGeom>
          <a:noFill/>
          <a:ln w="9525">
            <a:noFill/>
            <a:miter lim="800000"/>
            <a:headEnd/>
            <a:tailEnd/>
          </a:ln>
        </p:spPr>
        <p:txBody>
          <a:bodyPr wrap="none">
            <a:prstTxWarp prst="textNoShape">
              <a:avLst/>
            </a:prstTxWarp>
            <a:spAutoFit/>
          </a:bodyPr>
          <a:lstStyle/>
          <a:p>
            <a:r>
              <a:rPr lang="en-US" sz="3200" dirty="0" smtClean="0"/>
              <a:t>June 7, 2011 CME Forecast (1-3 days)</a:t>
            </a:r>
            <a:endParaRPr lang="en-US" sz="3200" dirty="0"/>
          </a:p>
        </p:txBody>
      </p:sp>
      <p:pic>
        <p:nvPicPr>
          <p:cNvPr id="4" name="Picture 3" descr="CME_model_June_7_2011.gif"/>
          <p:cNvPicPr>
            <a:picLocks noChangeAspect="1"/>
          </p:cNvPicPr>
          <p:nvPr/>
        </p:nvPicPr>
        <p:blipFill>
          <a:blip r:embed="rId2"/>
          <a:stretch>
            <a:fillRect/>
          </a:stretch>
        </p:blipFill>
        <p:spPr>
          <a:xfrm>
            <a:off x="0" y="1143000"/>
            <a:ext cx="9144000" cy="5715000"/>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2953561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txBox="1">
            <a:spLocks noChangeArrowheads="1"/>
          </p:cNvSpPr>
          <p:nvPr/>
        </p:nvSpPr>
        <p:spPr bwMode="auto">
          <a:xfrm>
            <a:off x="685800" y="228600"/>
            <a:ext cx="8229600" cy="762000"/>
          </a:xfrm>
          <a:prstGeom prst="rect">
            <a:avLst/>
          </a:prstGeom>
          <a:noFill/>
          <a:ln w="9525">
            <a:noFill/>
            <a:round/>
            <a:headEnd/>
            <a:tailEnd/>
          </a:ln>
        </p:spPr>
        <p:txBody>
          <a:bodyPr lIns="90000" tIns="46800" rIns="90000" bIns="46800" anchor="ctr">
            <a:prstTxWarp prst="textNoShape">
              <a:avLst/>
            </a:prstTxWarp>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smtClean="0">
                <a:solidFill>
                  <a:srgbClr val="000000"/>
                </a:solidFill>
                <a:ea typeface="Helvetica" charset="0"/>
                <a:cs typeface="Helvetica" charset="0"/>
              </a:rPr>
              <a:t>Short Term (~30mins) Warnings: </a:t>
            </a:r>
          </a:p>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smtClean="0">
                <a:solidFill>
                  <a:srgbClr val="000000"/>
                </a:solidFill>
                <a:ea typeface="Helvetica" charset="0"/>
                <a:cs typeface="Helvetica" charset="0"/>
              </a:rPr>
              <a:t>NASA’s ACE</a:t>
            </a:r>
            <a:endParaRPr lang="en-GB" sz="3200" dirty="0">
              <a:solidFill>
                <a:srgbClr val="000000"/>
              </a:solidFill>
              <a:ea typeface="Helvetica" charset="0"/>
              <a:cs typeface="Helvetica" charset="0"/>
            </a:endParaRPr>
          </a:p>
        </p:txBody>
      </p:sp>
      <p:pic>
        <p:nvPicPr>
          <p:cNvPr id="25602" name="Picture 4"/>
          <p:cNvPicPr>
            <a:picLocks noChangeAspect="1"/>
          </p:cNvPicPr>
          <p:nvPr/>
        </p:nvPicPr>
        <p:blipFill>
          <a:blip r:embed="rId2"/>
          <a:srcRect/>
          <a:stretch>
            <a:fillRect/>
          </a:stretch>
        </p:blipFill>
        <p:spPr bwMode="auto">
          <a:xfrm>
            <a:off x="381000" y="1295400"/>
            <a:ext cx="3810000" cy="2286000"/>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0" y="4038600"/>
            <a:ext cx="9144000" cy="2499360"/>
          </a:xfrm>
          <a:prstGeom prst="rect">
            <a:avLst/>
          </a:prstGeom>
        </p:spPr>
      </p:pic>
      <p:sp>
        <p:nvSpPr>
          <p:cNvPr id="3" name="TextBox 2"/>
          <p:cNvSpPr txBox="1"/>
          <p:nvPr/>
        </p:nvSpPr>
        <p:spPr>
          <a:xfrm>
            <a:off x="4953000" y="2286000"/>
            <a:ext cx="3913451" cy="440120"/>
          </a:xfrm>
          <a:prstGeom prst="rect">
            <a:avLst/>
          </a:prstGeom>
          <a:noFill/>
        </p:spPr>
        <p:txBody>
          <a:bodyPr wrap="none" rtlCol="0">
            <a:spAutoFit/>
          </a:bodyPr>
          <a:lstStyle/>
          <a:p>
            <a:r>
              <a:rPr lang="en-US" sz="2400" dirty="0" smtClean="0"/>
              <a:t>CME flank arrival at Earth</a:t>
            </a:r>
            <a:endParaRPr lang="en-US" sz="2400" dirty="0"/>
          </a:p>
        </p:txBody>
      </p:sp>
      <p:cxnSp>
        <p:nvCxnSpPr>
          <p:cNvPr id="5" name="Straight Arrow Connector 4"/>
          <p:cNvCxnSpPr/>
          <p:nvPr/>
        </p:nvCxnSpPr>
        <p:spPr bwMode="auto">
          <a:xfrm flipH="1">
            <a:off x="6248400" y="2971800"/>
            <a:ext cx="381000" cy="1371600"/>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txBox="1">
            <a:spLocks noChangeArrowheads="1"/>
          </p:cNvSpPr>
          <p:nvPr/>
        </p:nvSpPr>
        <p:spPr bwMode="auto">
          <a:xfrm>
            <a:off x="4191000" y="1600200"/>
            <a:ext cx="4953000" cy="4797425"/>
          </a:xfrm>
          <a:prstGeom prst="rect">
            <a:avLst/>
          </a:prstGeom>
          <a:noFill/>
          <a:ln w="9525">
            <a:noFill/>
            <a:miter lim="800000"/>
            <a:headEnd/>
            <a:tailEnd/>
          </a:ln>
        </p:spPr>
        <p:txBody>
          <a:bodyPr lIns="96981" tIns="48491" rIns="96981" bIns="48491">
            <a:prstTxWarp prst="textNoShape">
              <a:avLst/>
            </a:prstTxWarp>
          </a:bodyPr>
          <a:lstStyle/>
          <a:p>
            <a:pPr marL="228600" indent="-228600" defTabSz="914400">
              <a:lnSpc>
                <a:spcPct val="100000"/>
              </a:lnSpc>
              <a:spcBef>
                <a:spcPct val="45000"/>
              </a:spcBef>
              <a:buClrTx/>
              <a:buFontTx/>
              <a:buChar char="•"/>
            </a:pPr>
            <a:r>
              <a:rPr lang="en-US" dirty="0">
                <a:ea typeface="Helvetica" charset="0"/>
                <a:cs typeface="Helvetica" charset="0"/>
              </a:rPr>
              <a:t>Radiation Belt Storm Probes launch date: </a:t>
            </a:r>
            <a:r>
              <a:rPr lang="en-US" dirty="0" smtClean="0">
                <a:ea typeface="Helvetica" charset="0"/>
                <a:cs typeface="Helvetica" charset="0"/>
              </a:rPr>
              <a:t>September, </a:t>
            </a:r>
            <a:r>
              <a:rPr lang="en-US" dirty="0">
                <a:ea typeface="Helvetica" charset="0"/>
                <a:cs typeface="Helvetica" charset="0"/>
              </a:rPr>
              <a:t>2012</a:t>
            </a:r>
          </a:p>
          <a:p>
            <a:pPr marL="228600" indent="-228600" defTabSz="914400">
              <a:lnSpc>
                <a:spcPct val="100000"/>
              </a:lnSpc>
              <a:spcBef>
                <a:spcPct val="45000"/>
              </a:spcBef>
              <a:buClrTx/>
              <a:buFontTx/>
              <a:buChar char="•"/>
            </a:pPr>
            <a:r>
              <a:rPr lang="en-US" dirty="0">
                <a:ea typeface="Helvetica" charset="0"/>
                <a:cs typeface="Helvetica" charset="0"/>
              </a:rPr>
              <a:t>2 S/C, 5.8R</a:t>
            </a:r>
            <a:r>
              <a:rPr lang="en-US" baseline="-25000" dirty="0">
                <a:ea typeface="Helvetica" charset="0"/>
                <a:cs typeface="Helvetica" charset="0"/>
              </a:rPr>
              <a:t>E</a:t>
            </a:r>
            <a:r>
              <a:rPr lang="en-US" dirty="0">
                <a:ea typeface="Helvetica" charset="0"/>
                <a:cs typeface="Helvetica" charset="0"/>
              </a:rPr>
              <a:t> apogee, 600km perigee, 10 degree inclination</a:t>
            </a:r>
          </a:p>
          <a:p>
            <a:pPr marL="228600" indent="-228600" defTabSz="914400">
              <a:lnSpc>
                <a:spcPct val="100000"/>
              </a:lnSpc>
              <a:spcBef>
                <a:spcPct val="45000"/>
              </a:spcBef>
              <a:buClrTx/>
              <a:buFontTx/>
              <a:buChar char="•"/>
            </a:pPr>
            <a:r>
              <a:rPr lang="en-US" dirty="0">
                <a:ea typeface="Helvetica" charset="0"/>
                <a:cs typeface="Helvetica" charset="0"/>
              </a:rPr>
              <a:t>2 year nominal mission lifetime</a:t>
            </a:r>
          </a:p>
          <a:p>
            <a:pPr marL="228600" indent="-228600" defTabSz="914400">
              <a:lnSpc>
                <a:spcPct val="100000"/>
              </a:lnSpc>
              <a:spcBef>
                <a:spcPct val="45000"/>
              </a:spcBef>
              <a:buClrTx/>
              <a:buFontTx/>
              <a:buChar char="•"/>
            </a:pPr>
            <a:r>
              <a:rPr lang="en-US" dirty="0">
                <a:ea typeface="Helvetica" charset="0"/>
                <a:cs typeface="Helvetica" charset="0"/>
              </a:rPr>
              <a:t>The RBSP Space Weather (SW) broadcast will be a transmission like those on ACE and STEREO. </a:t>
            </a:r>
          </a:p>
          <a:p>
            <a:pPr marL="228600" indent="-228600" defTabSz="914400">
              <a:lnSpc>
                <a:spcPct val="100000"/>
              </a:lnSpc>
              <a:spcBef>
                <a:spcPct val="45000"/>
              </a:spcBef>
              <a:buClrTx/>
              <a:buFontTx/>
              <a:buChar char="•"/>
            </a:pPr>
            <a:r>
              <a:rPr lang="en-US" dirty="0">
                <a:ea typeface="Helvetica" charset="0"/>
                <a:cs typeface="Helvetica" charset="0"/>
              </a:rPr>
              <a:t>Ground processing for </a:t>
            </a:r>
            <a:r>
              <a:rPr lang="en-US" dirty="0" err="1">
                <a:ea typeface="Helvetica" charset="0"/>
                <a:cs typeface="Helvetica" charset="0"/>
              </a:rPr>
              <a:t>SWx</a:t>
            </a:r>
            <a:r>
              <a:rPr lang="en-US" dirty="0">
                <a:ea typeface="Helvetica" charset="0"/>
                <a:cs typeface="Helvetica" charset="0"/>
              </a:rPr>
              <a:t> products will be provided by receiving organization(s). </a:t>
            </a:r>
          </a:p>
          <a:p>
            <a:pPr marL="228600" indent="-228600" defTabSz="914400">
              <a:lnSpc>
                <a:spcPct val="100000"/>
              </a:lnSpc>
              <a:spcBef>
                <a:spcPct val="45000"/>
              </a:spcBef>
              <a:buClrTx/>
              <a:buFontTx/>
              <a:buChar char="•"/>
            </a:pPr>
            <a:endParaRPr lang="en-US" dirty="0">
              <a:ea typeface="Helvetica" charset="0"/>
              <a:cs typeface="Helvetica" charset="0"/>
            </a:endParaRPr>
          </a:p>
        </p:txBody>
      </p:sp>
      <p:sp>
        <p:nvSpPr>
          <p:cNvPr id="26626" name="Rectangle 1"/>
          <p:cNvSpPr txBox="1">
            <a:spLocks noChangeArrowheads="1"/>
          </p:cNvSpPr>
          <p:nvPr/>
        </p:nvSpPr>
        <p:spPr bwMode="auto">
          <a:xfrm>
            <a:off x="685800" y="304800"/>
            <a:ext cx="8229600" cy="762000"/>
          </a:xfrm>
          <a:prstGeom prst="rect">
            <a:avLst/>
          </a:prstGeom>
          <a:noFill/>
          <a:ln w="9525">
            <a:noFill/>
            <a:round/>
            <a:headEnd/>
            <a:tailEnd/>
          </a:ln>
        </p:spPr>
        <p:txBody>
          <a:bodyPr lIns="90000" tIns="46800" rIns="90000" bIns="46800" anchor="ctr">
            <a:prstTxWarp prst="textNoShape">
              <a:avLst/>
            </a:prstTxWarp>
          </a:bodyPr>
          <a:lstStyle/>
          <a:p>
            <a:pPr algn="ct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a:solidFill>
                  <a:srgbClr val="000000"/>
                </a:solidFill>
                <a:ea typeface="Helvetica" charset="0"/>
                <a:cs typeface="Helvetica" charset="0"/>
              </a:rPr>
              <a:t>Future Missions: RBSP</a:t>
            </a:r>
          </a:p>
        </p:txBody>
      </p:sp>
      <p:pic>
        <p:nvPicPr>
          <p:cNvPr id="26627" name="Picture 4"/>
          <p:cNvPicPr>
            <a:picLocks noChangeAspect="1" noChangeArrowheads="1"/>
          </p:cNvPicPr>
          <p:nvPr/>
        </p:nvPicPr>
        <p:blipFill>
          <a:blip r:embed="rId2"/>
          <a:srcRect/>
          <a:stretch>
            <a:fillRect/>
          </a:stretch>
        </p:blipFill>
        <p:spPr bwMode="auto">
          <a:xfrm>
            <a:off x="228600" y="4114800"/>
            <a:ext cx="3429000" cy="2743200"/>
          </a:xfrm>
          <a:prstGeom prst="rect">
            <a:avLst/>
          </a:prstGeom>
          <a:noFill/>
          <a:ln w="12700">
            <a:noFill/>
            <a:miter lim="800000"/>
            <a:headEnd/>
            <a:tailEnd/>
          </a:ln>
        </p:spPr>
      </p:pic>
      <p:pic>
        <p:nvPicPr>
          <p:cNvPr id="26628" name="Picture 5"/>
          <p:cNvPicPr>
            <a:picLocks noChangeAspect="1"/>
          </p:cNvPicPr>
          <p:nvPr/>
        </p:nvPicPr>
        <p:blipFill>
          <a:blip r:embed="rId3"/>
          <a:srcRect/>
          <a:stretch>
            <a:fillRect/>
          </a:stretch>
        </p:blipFill>
        <p:spPr bwMode="auto">
          <a:xfrm>
            <a:off x="0" y="1371600"/>
            <a:ext cx="4191000" cy="2465388"/>
          </a:xfrm>
          <a:prstGeom prst="rect">
            <a:avLst/>
          </a:prstGeom>
          <a:noFill/>
          <a:ln w="9525">
            <a:noFill/>
            <a:miter lim="800000"/>
            <a:headEnd/>
            <a:tailEnd/>
          </a:ln>
        </p:spPr>
      </p:pic>
      <p:sp>
        <p:nvSpPr>
          <p:cNvPr id="2" name="TextBox 1"/>
          <p:cNvSpPr txBox="1"/>
          <p:nvPr/>
        </p:nvSpPr>
        <p:spPr>
          <a:xfrm>
            <a:off x="4648200" y="5486400"/>
            <a:ext cx="4267200" cy="668388"/>
          </a:xfrm>
          <a:prstGeom prst="rect">
            <a:avLst/>
          </a:prstGeom>
          <a:noFill/>
        </p:spPr>
        <p:txBody>
          <a:bodyPr wrap="square" rtlCol="0">
            <a:spAutoFit/>
          </a:bodyPr>
          <a:lstStyle/>
          <a:p>
            <a:r>
              <a:rPr lang="en-US" sz="2000" dirty="0" smtClean="0"/>
              <a:t>Fundamental inputs into radiation belt models</a:t>
            </a:r>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9" descr="iSWAexample.tiff"/>
          <p:cNvPicPr>
            <a:picLocks noChangeAspect="1"/>
          </p:cNvPicPr>
          <p:nvPr/>
        </p:nvPicPr>
        <p:blipFill>
          <a:blip r:embed="rId2"/>
          <a:srcRect/>
          <a:stretch>
            <a:fillRect/>
          </a:stretch>
        </p:blipFill>
        <p:spPr bwMode="auto">
          <a:xfrm>
            <a:off x="1447800" y="2133600"/>
            <a:ext cx="7145338" cy="4432300"/>
          </a:xfrm>
          <a:prstGeom prst="rect">
            <a:avLst/>
          </a:prstGeom>
          <a:noFill/>
          <a:ln w="9525">
            <a:noFill/>
            <a:miter lim="800000"/>
            <a:headEnd/>
            <a:tailEnd/>
          </a:ln>
        </p:spPr>
      </p:pic>
      <p:sp>
        <p:nvSpPr>
          <p:cNvPr id="48130" name="Title 1"/>
          <p:cNvSpPr txBox="1">
            <a:spLocks/>
          </p:cNvSpPr>
          <p:nvPr/>
        </p:nvSpPr>
        <p:spPr bwMode="auto">
          <a:xfrm>
            <a:off x="1295400" y="1600200"/>
            <a:ext cx="7239000" cy="533400"/>
          </a:xfrm>
          <a:prstGeom prst="rect">
            <a:avLst/>
          </a:prstGeom>
          <a:solidFill>
            <a:schemeClr val="bg1"/>
          </a:solidFill>
          <a:ln w="9525">
            <a:noFill/>
            <a:miter lim="800000"/>
            <a:headEnd/>
            <a:tailEnd/>
          </a:ln>
        </p:spPr>
        <p:txBody>
          <a:bodyPr anchor="ctr">
            <a:prstTxWarp prst="textNoShape">
              <a:avLst/>
            </a:prstTxWarp>
          </a:bodyPr>
          <a:lstStyle/>
          <a:p>
            <a:pPr algn="ctr"/>
            <a:r>
              <a:rPr lang="en-US" sz="2800">
                <a:solidFill>
                  <a:schemeClr val="tx2"/>
                </a:solidFill>
                <a:latin typeface="Helvetica Neue Bold Condensed" charset="0"/>
                <a:ea typeface="Helvetica Neue Bold Condensed" charset="0"/>
                <a:cs typeface="Helvetica Neue Bold Condensed" charset="0"/>
              </a:rPr>
              <a:t>iswa.ccmc.gsfc.nasa.gov</a:t>
            </a:r>
          </a:p>
        </p:txBody>
      </p:sp>
      <p:sp>
        <p:nvSpPr>
          <p:cNvPr id="48131" name="Title 1"/>
          <p:cNvSpPr txBox="1">
            <a:spLocks/>
          </p:cNvSpPr>
          <p:nvPr/>
        </p:nvSpPr>
        <p:spPr bwMode="auto">
          <a:xfrm>
            <a:off x="1066800" y="152400"/>
            <a:ext cx="7924800" cy="838200"/>
          </a:xfrm>
          <a:prstGeom prst="rect">
            <a:avLst/>
          </a:prstGeom>
          <a:noFill/>
          <a:ln w="9525">
            <a:noFill/>
            <a:miter lim="800000"/>
            <a:headEnd/>
            <a:tailEnd/>
          </a:ln>
        </p:spPr>
        <p:txBody>
          <a:bodyPr anchor="ctr">
            <a:prstTxWarp prst="textNoShape">
              <a:avLst/>
            </a:prstTxWarp>
          </a:bodyPr>
          <a:lstStyle/>
          <a:p>
            <a:pPr algn="ctr"/>
            <a:r>
              <a:rPr lang="en-GB" sz="2800">
                <a:solidFill>
                  <a:srgbClr val="000000"/>
                </a:solidFill>
                <a:ea typeface="Helvetica" charset="0"/>
                <a:cs typeface="Helvetica" charset="0"/>
              </a:rPr>
              <a:t>Innovative dissemination</a:t>
            </a:r>
          </a:p>
          <a:p>
            <a:pPr algn="ctr"/>
            <a:r>
              <a:rPr lang="en-US" sz="2800">
                <a:solidFill>
                  <a:schemeClr val="tx2"/>
                </a:solidFill>
                <a:ea typeface="Helvetica" charset="0"/>
                <a:cs typeface="Helvetica" charset="0"/>
              </a:rPr>
              <a:t>One-stop shop for state-of-the-art information</a:t>
            </a:r>
          </a:p>
        </p:txBody>
      </p:sp>
      <p:sp>
        <p:nvSpPr>
          <p:cNvPr id="48132" name="TextBox 3"/>
          <p:cNvSpPr txBox="1">
            <a:spLocks noChangeArrowheads="1"/>
          </p:cNvSpPr>
          <p:nvPr/>
        </p:nvSpPr>
        <p:spPr bwMode="auto">
          <a:xfrm>
            <a:off x="3227388" y="1143000"/>
            <a:ext cx="1995709" cy="353174"/>
          </a:xfrm>
          <a:prstGeom prst="rect">
            <a:avLst/>
          </a:prstGeom>
          <a:noFill/>
          <a:ln w="9525">
            <a:noFill/>
            <a:miter lim="800000"/>
            <a:headEnd/>
            <a:tailEnd/>
          </a:ln>
        </p:spPr>
        <p:txBody>
          <a:bodyPr wrap="none">
            <a:prstTxWarp prst="textNoShape">
              <a:avLst/>
            </a:prstTxWarp>
            <a:spAutoFit/>
          </a:bodyPr>
          <a:lstStyle/>
          <a:p>
            <a:r>
              <a:rPr lang="en-US" dirty="0"/>
              <a:t>&gt; </a:t>
            </a:r>
            <a:r>
              <a:rPr lang="en-US" dirty="0" smtClean="0"/>
              <a:t>250 </a:t>
            </a:r>
            <a:r>
              <a:rPr lang="en-US" dirty="0" err="1"/>
              <a:t>SWx</a:t>
            </a:r>
            <a:r>
              <a:rPr lang="en-US" dirty="0"/>
              <a:t> Tools</a:t>
            </a:r>
          </a:p>
        </p:txBody>
      </p:sp>
      <p:sp>
        <p:nvSpPr>
          <p:cNvPr id="48133" name="TextBox 7"/>
          <p:cNvSpPr txBox="1">
            <a:spLocks noChangeArrowheads="1"/>
          </p:cNvSpPr>
          <p:nvPr/>
        </p:nvSpPr>
        <p:spPr bwMode="auto">
          <a:xfrm>
            <a:off x="6934200" y="1219200"/>
            <a:ext cx="2133600" cy="1384300"/>
          </a:xfrm>
          <a:prstGeom prst="rect">
            <a:avLst/>
          </a:prstGeom>
          <a:solidFill>
            <a:srgbClr val="FFFFFF"/>
          </a:solidFill>
          <a:ln w="9525">
            <a:solidFill>
              <a:srgbClr val="00CC99"/>
            </a:solidFill>
            <a:miter lim="800000"/>
            <a:headEnd/>
            <a:tailEnd/>
          </a:ln>
        </p:spPr>
        <p:txBody>
          <a:bodyPr>
            <a:prstTxWarp prst="textNoShape">
              <a:avLst/>
            </a:prstTxWarp>
            <a:spAutoFit/>
          </a:bodyPr>
          <a:lstStyle/>
          <a:p>
            <a:r>
              <a:rPr lang="en-US">
                <a:solidFill>
                  <a:srgbClr val="000000"/>
                </a:solidFill>
                <a:ea typeface="Helvetica" charset="0"/>
                <a:cs typeface="Helvetica" charset="0"/>
              </a:rPr>
              <a:t>Flexible to adapt</a:t>
            </a:r>
          </a:p>
          <a:p>
            <a:r>
              <a:rPr lang="en-US">
                <a:solidFill>
                  <a:srgbClr val="000000"/>
                </a:solidFill>
                <a:ea typeface="Helvetica" charset="0"/>
                <a:cs typeface="Helvetica" charset="0"/>
              </a:rPr>
              <a:t> to changing model</a:t>
            </a:r>
          </a:p>
          <a:p>
            <a:r>
              <a:rPr lang="en-US">
                <a:solidFill>
                  <a:srgbClr val="000000"/>
                </a:solidFill>
                <a:ea typeface="Helvetica" charset="0"/>
                <a:cs typeface="Helvetica" charset="0"/>
              </a:rPr>
              <a:t> (and data) environment</a:t>
            </a:r>
            <a:endParaRPr lang="en-US">
              <a:ea typeface="Helvetica" charset="0"/>
              <a:cs typeface="Helvetica" charset="0"/>
            </a:endParaRPr>
          </a:p>
        </p:txBody>
      </p:sp>
      <p:sp>
        <p:nvSpPr>
          <p:cNvPr id="48134" name="TextBox 8"/>
          <p:cNvSpPr txBox="1">
            <a:spLocks noChangeArrowheads="1"/>
          </p:cNvSpPr>
          <p:nvPr/>
        </p:nvSpPr>
        <p:spPr bwMode="auto">
          <a:xfrm>
            <a:off x="76200" y="1295400"/>
            <a:ext cx="2209800" cy="2155825"/>
          </a:xfrm>
          <a:prstGeom prst="rect">
            <a:avLst/>
          </a:prstGeom>
          <a:solidFill>
            <a:srgbClr val="FFFFFF"/>
          </a:solidFill>
          <a:ln w="9525">
            <a:solidFill>
              <a:srgbClr val="00CC99"/>
            </a:solidFill>
            <a:miter lim="800000"/>
            <a:headEnd/>
            <a:tailEnd/>
          </a:ln>
        </p:spPr>
        <p:txBody>
          <a:bodyPr>
            <a:prstTxWarp prst="textNoShape">
              <a:avLst/>
            </a:prstTxWarp>
            <a:spAutoFit/>
          </a:bodyPr>
          <a:lstStyle/>
          <a:p>
            <a:r>
              <a:rPr lang="en-US" sz="1600"/>
              <a:t>User-configurable web-based system for analyzing space weather. Includes the most comprehensive list of SW data products and modeling results</a:t>
            </a:r>
          </a:p>
        </p:txBody>
      </p:sp>
      <p:sp>
        <p:nvSpPr>
          <p:cNvPr id="2" name="TextBox 1"/>
          <p:cNvSpPr txBox="1"/>
          <p:nvPr/>
        </p:nvSpPr>
        <p:spPr>
          <a:xfrm>
            <a:off x="381000" y="4267200"/>
            <a:ext cx="8525366" cy="1048749"/>
          </a:xfrm>
          <a:prstGeom prst="rect">
            <a:avLst/>
          </a:prstGeom>
          <a:solidFill>
            <a:schemeClr val="bg2">
              <a:lumMod val="40000"/>
              <a:lumOff val="60000"/>
            </a:schemeClr>
          </a:solidFill>
        </p:spPr>
        <p:txBody>
          <a:bodyPr wrap="none" rtlCol="0">
            <a:spAutoFit/>
          </a:bodyPr>
          <a:lstStyle/>
          <a:p>
            <a:r>
              <a:rPr lang="en-US" sz="6600" dirty="0" smtClean="0">
                <a:solidFill>
                  <a:srgbClr val="FFFF00"/>
                </a:solidFill>
              </a:rPr>
              <a:t>Available world-wide</a:t>
            </a:r>
            <a:endParaRPr lang="en-US" sz="6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6"/>
          <p:cNvPicPr>
            <a:picLocks noChangeAspect="1" noChangeArrowheads="1"/>
          </p:cNvPicPr>
          <p:nvPr/>
        </p:nvPicPr>
        <p:blipFill>
          <a:blip r:embed="rId3">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0" y="0"/>
            <a:ext cx="9140825" cy="15144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410" name="Rectangle 2"/>
          <p:cNvSpPr>
            <a:spLocks noGrp="1" noChangeArrowheads="1"/>
          </p:cNvSpPr>
          <p:nvPr>
            <p:ph type="ctrTitle"/>
          </p:nvPr>
        </p:nvSpPr>
        <p:spPr bwMode="auto">
          <a:xfrm>
            <a:off x="762000" y="381000"/>
            <a:ext cx="7772400" cy="1143000"/>
          </a:xfr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b="1">
                <a:solidFill>
                  <a:schemeClr val="bg1"/>
                </a:solidFill>
                <a:latin typeface="Times New Roman" charset="0"/>
                <a:ea typeface="ＭＳ Ｐゴシック" charset="0"/>
                <a:cs typeface="ＭＳ Ｐゴシック" charset="0"/>
              </a:rPr>
              <a:t>Space Weather Laboratory</a:t>
            </a:r>
            <a:endParaRPr lang="en-US" sz="2800" b="1">
              <a:solidFill>
                <a:schemeClr val="bg1"/>
              </a:solidFill>
              <a:latin typeface="Times New Roman" charset="0"/>
              <a:ea typeface="ＭＳ Ｐゴシック" charset="0"/>
              <a:cs typeface="ＭＳ Ｐゴシック" charset="0"/>
            </a:endParaRPr>
          </a:p>
        </p:txBody>
      </p:sp>
      <p:pic>
        <p:nvPicPr>
          <p:cNvPr id="17411" name="Picture 27" descr="CCMC-log-words-right copy"/>
          <p:cNvPicPr>
            <a:picLocks noChangeAspect="1" noChangeArrowheads="1"/>
          </p:cNvPicPr>
          <p:nvPr/>
        </p:nvPicPr>
        <p:blipFill>
          <a:blip r:embed="rId4">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152400" y="1676400"/>
            <a:ext cx="2743200" cy="18192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17412" name="Group 3"/>
          <p:cNvGrpSpPr>
            <a:grpSpLocks/>
          </p:cNvGrpSpPr>
          <p:nvPr/>
        </p:nvGrpSpPr>
        <p:grpSpPr bwMode="auto">
          <a:xfrm>
            <a:off x="141288" y="3962400"/>
            <a:ext cx="1763712" cy="1539875"/>
            <a:chOff x="141272" y="3962400"/>
            <a:chExt cx="1763728" cy="1539244"/>
          </a:xfrm>
        </p:grpSpPr>
        <p:pic>
          <p:nvPicPr>
            <p:cNvPr id="17443" name="Picture 13"/>
            <p:cNvPicPr>
              <a:picLocks noChangeAspect="1"/>
            </p:cNvPicPr>
            <p:nvPr/>
          </p:nvPicPr>
          <p:blipFill>
            <a:blip r:embed="rId5">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141272" y="3962400"/>
              <a:ext cx="1763728" cy="153924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444" name="TextBox 14"/>
            <p:cNvSpPr txBox="1">
              <a:spLocks noChangeArrowheads="1"/>
            </p:cNvSpPr>
            <p:nvPr/>
          </p:nvSpPr>
          <p:spPr bwMode="auto">
            <a:xfrm>
              <a:off x="228600" y="4191000"/>
              <a:ext cx="1589072" cy="120052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NASA, other, data streams</a:t>
              </a:r>
            </a:p>
          </p:txBody>
        </p:sp>
      </p:grpSp>
      <p:pic>
        <p:nvPicPr>
          <p:cNvPr id="17413" name="Picture 36"/>
          <p:cNvPicPr>
            <a:picLocks noChangeAspect="1"/>
          </p:cNvPicPr>
          <p:nvPr/>
        </p:nvPicPr>
        <p:blipFill>
          <a:blip r:embed="rId6">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3048000" y="5257800"/>
            <a:ext cx="914400" cy="89428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17414" name="Group 8"/>
          <p:cNvGrpSpPr>
            <a:grpSpLocks/>
          </p:cNvGrpSpPr>
          <p:nvPr/>
        </p:nvGrpSpPr>
        <p:grpSpPr bwMode="auto">
          <a:xfrm>
            <a:off x="3314700" y="3143250"/>
            <a:ext cx="2514600" cy="1676400"/>
            <a:chOff x="3048000" y="2057400"/>
            <a:chExt cx="2514785" cy="1676400"/>
          </a:xfrm>
        </p:grpSpPr>
        <p:sp>
          <p:nvSpPr>
            <p:cNvPr id="14" name="Rounded Rectangle 13"/>
            <p:cNvSpPr/>
            <p:nvPr/>
          </p:nvSpPr>
          <p:spPr>
            <a:xfrm>
              <a:off x="3048000" y="2057400"/>
              <a:ext cx="2514785" cy="16764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7439" name="Group 15"/>
            <p:cNvGrpSpPr>
              <a:grpSpLocks/>
            </p:cNvGrpSpPr>
            <p:nvPr/>
          </p:nvGrpSpPr>
          <p:grpSpPr bwMode="auto">
            <a:xfrm>
              <a:off x="3581400" y="2362200"/>
              <a:ext cx="1371600" cy="762000"/>
              <a:chOff x="192" y="96"/>
              <a:chExt cx="1008" cy="576"/>
            </a:xfrm>
          </p:grpSpPr>
          <p:sp>
            <p:nvSpPr>
              <p:cNvPr id="17441" name="Rectangle 14"/>
              <p:cNvSpPr>
                <a:spLocks noChangeArrowheads="1"/>
              </p:cNvSpPr>
              <p:nvPr/>
            </p:nvSpPr>
            <p:spPr bwMode="auto">
              <a:xfrm>
                <a:off x="192" y="96"/>
                <a:ext cx="1008" cy="57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17442" name="Picture 13" descr="swl_logo8_150dpi_10percent"/>
              <p:cNvPicPr>
                <a:picLocks noChangeAspect="1" noChangeArrowheads="1"/>
              </p:cNvPicPr>
              <p:nvPr/>
            </p:nvPicPr>
            <p:blipFill>
              <a:blip r:embed="rId7">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192" y="96"/>
                <a:ext cx="1008" cy="57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grpSp>
        <p:sp>
          <p:nvSpPr>
            <p:cNvPr id="17440" name="TextBox 6"/>
            <p:cNvSpPr txBox="1">
              <a:spLocks noChangeArrowheads="1"/>
            </p:cNvSpPr>
            <p:nvPr/>
          </p:nvSpPr>
          <p:spPr bwMode="auto">
            <a:xfrm>
              <a:off x="3056602" y="3181446"/>
              <a:ext cx="2468081" cy="35317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dirty="0"/>
                <a:t>Space Weather Service</a:t>
              </a:r>
            </a:p>
          </p:txBody>
        </p:sp>
      </p:grpSp>
      <p:cxnSp>
        <p:nvCxnSpPr>
          <p:cNvPr id="22" name="Straight Connector 21"/>
          <p:cNvCxnSpPr>
            <a:stCxn id="17411" idx="3"/>
          </p:cNvCxnSpPr>
          <p:nvPr/>
        </p:nvCxnSpPr>
        <p:spPr>
          <a:xfrm>
            <a:off x="2895600" y="2586038"/>
            <a:ext cx="1676400" cy="476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572000" y="2590800"/>
            <a:ext cx="0" cy="533400"/>
          </a:xfrm>
          <a:prstGeom prst="line">
            <a:avLst/>
          </a:prstGeom>
          <a:ln>
            <a:solidFill>
              <a:schemeClr val="accent2"/>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17443" idx="3"/>
            <a:endCxn id="14" idx="1"/>
          </p:cNvCxnSpPr>
          <p:nvPr/>
        </p:nvCxnSpPr>
        <p:spPr>
          <a:xfrm flipV="1">
            <a:off x="1905000" y="3981450"/>
            <a:ext cx="1409700" cy="750888"/>
          </a:xfrm>
          <a:prstGeom prst="bentConnector3">
            <a:avLst/>
          </a:prstGeom>
          <a:ln>
            <a:solidFill>
              <a:srgbClr val="3333CC"/>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4" idx="2"/>
          </p:cNvCxnSpPr>
          <p:nvPr/>
        </p:nvCxnSpPr>
        <p:spPr>
          <a:xfrm flipH="1">
            <a:off x="4567238" y="4819650"/>
            <a:ext cx="4762" cy="1154113"/>
          </a:xfrm>
          <a:prstGeom prst="line">
            <a:avLst/>
          </a:prstGeom>
          <a:ln>
            <a:solidFill>
              <a:srgbClr val="CCFFCC"/>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949700" y="5957888"/>
            <a:ext cx="619125" cy="1587"/>
          </a:xfrm>
          <a:prstGeom prst="line">
            <a:avLst/>
          </a:prstGeom>
          <a:ln>
            <a:solidFill>
              <a:srgbClr val="CCFFCC"/>
            </a:solidFill>
            <a:headEnd type="triangle"/>
            <a:tailEnd type="none"/>
          </a:ln>
        </p:spPr>
        <p:style>
          <a:lnRef idx="2">
            <a:schemeClr val="accent1"/>
          </a:lnRef>
          <a:fillRef idx="0">
            <a:schemeClr val="accent1"/>
          </a:fillRef>
          <a:effectRef idx="1">
            <a:schemeClr val="accent1"/>
          </a:effectRef>
          <a:fontRef idx="minor">
            <a:schemeClr val="tx1"/>
          </a:fontRef>
        </p:style>
      </p:cxnSp>
      <p:grpSp>
        <p:nvGrpSpPr>
          <p:cNvPr id="17420" name="Group 45"/>
          <p:cNvGrpSpPr>
            <a:grpSpLocks/>
          </p:cNvGrpSpPr>
          <p:nvPr/>
        </p:nvGrpSpPr>
        <p:grpSpPr bwMode="auto">
          <a:xfrm>
            <a:off x="6503988" y="3429000"/>
            <a:ext cx="2470150" cy="1839913"/>
            <a:chOff x="6553200" y="4876799"/>
            <a:chExt cx="2468880" cy="1839680"/>
          </a:xfrm>
        </p:grpSpPr>
        <p:grpSp>
          <p:nvGrpSpPr>
            <p:cNvPr id="17434" name="Group 5"/>
            <p:cNvGrpSpPr>
              <a:grpSpLocks/>
            </p:cNvGrpSpPr>
            <p:nvPr/>
          </p:nvGrpSpPr>
          <p:grpSpPr bwMode="auto">
            <a:xfrm>
              <a:off x="6553200" y="4876799"/>
              <a:ext cx="2468880" cy="1839680"/>
              <a:chOff x="2701259" y="5917653"/>
              <a:chExt cx="2801368" cy="2137156"/>
            </a:xfrm>
          </p:grpSpPr>
          <p:pic>
            <p:nvPicPr>
              <p:cNvPr id="20" name="Picture 19" descr="GroundEffects.pdf"/>
              <p:cNvPicPr>
                <a:picLocks noChangeAspect="1"/>
              </p:cNvPicPr>
              <p:nvPr/>
            </p:nvPicPr>
            <p:blipFill rotWithShape="1">
              <a:blip r:embed="rId8"/>
              <a:srcRect l="22343" t="16353" r="25182" b="31844"/>
              <a:stretch/>
            </p:blipFill>
            <p:spPr bwMode="auto">
              <a:xfrm>
                <a:off x="2701259" y="5917653"/>
                <a:ext cx="2801368" cy="2137156"/>
              </a:xfrm>
              <a:prstGeom prst="rect">
                <a:avLst/>
              </a:prstGeom>
              <a:noFill/>
              <a:ln>
                <a:noFill/>
              </a:ln>
              <a:effectLst>
                <a:outerShdw blurRad="50800" dist="38100" dir="2700000" rotWithShape="0">
                  <a:srgbClr val="000000">
                    <a:alpha val="42998"/>
                  </a:srgbClr>
                </a:outerShdw>
              </a:effectLst>
              <a:extLst/>
            </p:spPr>
          </p:pic>
          <p:sp>
            <p:nvSpPr>
              <p:cNvPr id="17437" name="TextBox 4"/>
              <p:cNvSpPr txBox="1">
                <a:spLocks noChangeArrowheads="1"/>
              </p:cNvSpPr>
              <p:nvPr/>
            </p:nvSpPr>
            <p:spPr bwMode="auto">
              <a:xfrm>
                <a:off x="3200400" y="6070053"/>
                <a:ext cx="1697901" cy="46166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Solar Shield</a:t>
                </a:r>
              </a:p>
            </p:txBody>
          </p:sp>
        </p:grpSp>
        <p:sp>
          <p:nvSpPr>
            <p:cNvPr id="17435" name="TextBox 44"/>
            <p:cNvSpPr txBox="1">
              <a:spLocks noChangeArrowheads="1"/>
            </p:cNvSpPr>
            <p:nvPr/>
          </p:nvSpPr>
          <p:spPr bwMode="auto">
            <a:xfrm>
              <a:off x="6747541" y="6324600"/>
              <a:ext cx="2209800" cy="307777"/>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solidFill>
                    <a:srgbClr val="FFFFFF"/>
                  </a:solidFill>
                </a:rPr>
                <a:t>Protecting the power grid</a:t>
              </a:r>
            </a:p>
          </p:txBody>
        </p:sp>
      </p:grpSp>
      <p:sp>
        <p:nvSpPr>
          <p:cNvPr id="17421" name="TextBox 46"/>
          <p:cNvSpPr txBox="1">
            <a:spLocks noChangeArrowheads="1"/>
          </p:cNvSpPr>
          <p:nvPr/>
        </p:nvSpPr>
        <p:spPr bwMode="auto">
          <a:xfrm>
            <a:off x="2895600" y="2209800"/>
            <a:ext cx="2044700" cy="3079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t>World-leading modeling</a:t>
            </a:r>
          </a:p>
        </p:txBody>
      </p:sp>
      <p:sp>
        <p:nvSpPr>
          <p:cNvPr id="17422" name="TextBox 52"/>
          <p:cNvSpPr txBox="1">
            <a:spLocks noChangeArrowheads="1"/>
          </p:cNvSpPr>
          <p:nvPr/>
        </p:nvSpPr>
        <p:spPr bwMode="auto">
          <a:xfrm>
            <a:off x="4038600" y="6019800"/>
            <a:ext cx="1022350" cy="3079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t>Partnering</a:t>
            </a:r>
          </a:p>
        </p:txBody>
      </p:sp>
      <p:pic>
        <p:nvPicPr>
          <p:cNvPr id="17423" name="Picture 47"/>
          <p:cNvPicPr>
            <a:picLocks noChangeAspect="1"/>
          </p:cNvPicPr>
          <p:nvPr/>
        </p:nvPicPr>
        <p:blipFill>
          <a:blip r:embed="rId9">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6503988" y="1524000"/>
            <a:ext cx="2470150" cy="17907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424" name="TextBox 54"/>
          <p:cNvSpPr txBox="1">
            <a:spLocks noChangeArrowheads="1"/>
          </p:cNvSpPr>
          <p:nvPr/>
        </p:nvSpPr>
        <p:spPr bwMode="auto">
          <a:xfrm>
            <a:off x="6580188" y="2971800"/>
            <a:ext cx="2362200" cy="3079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solidFill>
                  <a:srgbClr val="FFFFFF"/>
                </a:solidFill>
              </a:rPr>
              <a:t>Protecting NASA’s missions</a:t>
            </a:r>
          </a:p>
        </p:txBody>
      </p:sp>
      <p:pic>
        <p:nvPicPr>
          <p:cNvPr id="17425" name="Picture 55" descr="swxAppScreen.png"/>
          <p:cNvPicPr>
            <a:picLocks noChangeAspect="1"/>
          </p:cNvPicPr>
          <p:nvPr/>
        </p:nvPicPr>
        <p:blipFill>
          <a:blip r:embed="rId10">
            <a:extLst>
              <a:ext uri="{28A0092B-C50C-407E-A947-70E740481C1C}">
                <a14:useLocalDpi xmlns="" xmlns:a14="http://schemas.microsoft.com/office/drawing/2010/main" xmlns:mv="urn:schemas-microsoft-com:mac:vml" xmlns:mc="http://schemas.openxmlformats.org/markup-compatibility/2006" val="0"/>
              </a:ext>
            </a:extLst>
          </a:blip>
          <a:srcRect l="3671" t="3519" r="3442" b="3889"/>
          <a:stretch>
            <a:fillRect/>
          </a:stretch>
        </p:blipFill>
        <p:spPr bwMode="auto">
          <a:xfrm rot="1609693">
            <a:off x="8116888" y="5384800"/>
            <a:ext cx="703262" cy="13890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7426" name="Picture 48"/>
          <p:cNvPicPr>
            <a:picLocks noChangeAspect="1"/>
          </p:cNvPicPr>
          <p:nvPr/>
        </p:nvPicPr>
        <p:blipFill>
          <a:blip r:embed="rId11">
            <a:extLst>
              <a:ext uri="{28A0092B-C50C-407E-A947-70E740481C1C}">
                <a14:useLocalDpi xmlns="" xmlns:a14="http://schemas.microsoft.com/office/drawing/2010/main" xmlns:mv="urn:schemas-microsoft-com:mac:vml" xmlns:mc="http://schemas.openxmlformats.org/markup-compatibility/2006" val="0"/>
              </a:ext>
            </a:extLst>
          </a:blip>
          <a:srcRect l="-2" t="21330" r="28844" b="13828"/>
          <a:stretch>
            <a:fillRect/>
          </a:stretch>
        </p:blipFill>
        <p:spPr bwMode="auto">
          <a:xfrm>
            <a:off x="6503988" y="5356225"/>
            <a:ext cx="1295400" cy="12731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427" name="TextBox 57"/>
          <p:cNvSpPr txBox="1">
            <a:spLocks noChangeArrowheads="1"/>
          </p:cNvSpPr>
          <p:nvPr/>
        </p:nvSpPr>
        <p:spPr bwMode="auto">
          <a:xfrm>
            <a:off x="6580188" y="6551613"/>
            <a:ext cx="2438400" cy="3079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solidFill>
                  <a:srgbClr val="FFFFFF"/>
                </a:solidFill>
              </a:rPr>
              <a:t>Space Weather for the public</a:t>
            </a:r>
          </a:p>
        </p:txBody>
      </p:sp>
      <p:grpSp>
        <p:nvGrpSpPr>
          <p:cNvPr id="17428" name="Group 61"/>
          <p:cNvGrpSpPr>
            <a:grpSpLocks/>
          </p:cNvGrpSpPr>
          <p:nvPr/>
        </p:nvGrpSpPr>
        <p:grpSpPr bwMode="auto">
          <a:xfrm>
            <a:off x="5830888" y="2362200"/>
            <a:ext cx="341312" cy="3586163"/>
            <a:chOff x="5830219" y="2362200"/>
            <a:chExt cx="341981" cy="3586162"/>
          </a:xfrm>
        </p:grpSpPr>
        <p:cxnSp>
          <p:nvCxnSpPr>
            <p:cNvPr id="59" name="Straight Connector 58"/>
            <p:cNvCxnSpPr/>
            <p:nvPr/>
          </p:nvCxnSpPr>
          <p:spPr>
            <a:xfrm flipV="1">
              <a:off x="5830219" y="3984625"/>
              <a:ext cx="326075" cy="47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172200" y="2362200"/>
              <a:ext cx="0" cy="358616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69" name="Straight Connector 68"/>
          <p:cNvCxnSpPr/>
          <p:nvPr/>
        </p:nvCxnSpPr>
        <p:spPr>
          <a:xfrm flipV="1">
            <a:off x="6172200" y="2362200"/>
            <a:ext cx="325438" cy="4763"/>
          </a:xfrm>
          <a:prstGeom prst="line">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6172200" y="4343400"/>
            <a:ext cx="325438" cy="4763"/>
          </a:xfrm>
          <a:prstGeom prst="line">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6172200" y="5943600"/>
            <a:ext cx="325438" cy="4763"/>
          </a:xfrm>
          <a:prstGeom prst="line">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bwMode="auto">
          <a:xfrm>
            <a:off x="2209800" y="5181600"/>
            <a:ext cx="1752600" cy="15240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12" charset="0"/>
              <a:buNone/>
              <a:tabLst/>
            </a:pPr>
            <a:endParaRPr kumimoji="0" lang="en-US" sz="1800" b="1" i="0" u="none" strike="noStrike" cap="none" normalizeH="0" baseline="0">
              <a:ln>
                <a:noFill/>
              </a:ln>
              <a:solidFill>
                <a:schemeClr val="tx1"/>
              </a:solidFill>
              <a:effectLst/>
              <a:latin typeface="Helvetica" pitchFamily="-112" charset="0"/>
            </a:endParaRPr>
          </a:p>
        </p:txBody>
      </p:sp>
      <p:sp>
        <p:nvSpPr>
          <p:cNvPr id="3" name="TextBox 2"/>
          <p:cNvSpPr txBox="1"/>
          <p:nvPr/>
        </p:nvSpPr>
        <p:spPr>
          <a:xfrm>
            <a:off x="2209800" y="5638800"/>
            <a:ext cx="1364752" cy="1126001"/>
          </a:xfrm>
          <a:prstGeom prst="rect">
            <a:avLst/>
          </a:prstGeom>
          <a:noFill/>
        </p:spPr>
        <p:txBody>
          <a:bodyPr wrap="none" rtlCol="0">
            <a:spAutoFit/>
          </a:bodyPr>
          <a:lstStyle/>
          <a:p>
            <a:r>
              <a:rPr lang="en-US" dirty="0" smtClean="0"/>
              <a:t>AFWA</a:t>
            </a:r>
          </a:p>
          <a:p>
            <a:endParaRPr lang="en-US" dirty="0"/>
          </a:p>
          <a:p>
            <a:endParaRPr lang="en-US" dirty="0" smtClean="0"/>
          </a:p>
          <a:p>
            <a:r>
              <a:rPr lang="en-US" dirty="0" smtClean="0"/>
              <a:t>JSC/SRAG</a:t>
            </a:r>
            <a:endParaRPr lang="en-US" dirty="0"/>
          </a:p>
        </p:txBody>
      </p:sp>
    </p:spTree>
    <p:extLst>
      <p:ext uri="{BB962C8B-B14F-4D97-AF65-F5344CB8AC3E}">
        <p14:creationId xmlns="" xmlns:p14="http://schemas.microsoft.com/office/powerpoint/2010/main" xmlns:mv="urn:schemas-microsoft-com:mac:vml" xmlns:mc="http://schemas.openxmlformats.org/markup-compatibility/2006" val="11122630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4"/>
</p:tagLst>
</file>

<file path=ppt/tags/tag2.xml><?xml version="1.0" encoding="utf-8"?>
<p:tagLst xmlns:a="http://schemas.openxmlformats.org/drawingml/2006/main" xmlns:r="http://schemas.openxmlformats.org/officeDocument/2006/relationships" xmlns:p="http://schemas.openxmlformats.org/presentationml/2006/main">
  <p:tag name="TIMING" val="|15.7|86.9|64.4|278.2|66.5"/>
</p:tagLst>
</file>

<file path=ppt/tags/tag3.xml><?xml version="1.0" encoding="utf-8"?>
<p:tagLst xmlns:a="http://schemas.openxmlformats.org/drawingml/2006/main" xmlns:r="http://schemas.openxmlformats.org/officeDocument/2006/relationships" xmlns:p="http://schemas.openxmlformats.org/presentationml/2006/main">
  <p:tag name="TIMING" val="|7.2|8.3|20.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12" charset="0"/>
          <a:buNone/>
          <a:tabLst/>
          <a:defRPr kumimoji="0" lang="en-GB" sz="1800" b="1" i="0" u="none" strike="noStrike" cap="none" normalizeH="0" baseline="0">
            <a:ln>
              <a:noFill/>
            </a:ln>
            <a:solidFill>
              <a:schemeClr val="tx1"/>
            </a:solidFill>
            <a:effectLst/>
            <a:latin typeface="Helvetica"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12" charset="0"/>
          <a:buNone/>
          <a:tabLst/>
          <a:defRPr kumimoji="0" lang="en-GB" sz="1800" b="1" i="0" u="none" strike="noStrike" cap="none" normalizeH="0" baseline="0">
            <a:ln>
              <a:noFill/>
            </a:ln>
            <a:solidFill>
              <a:schemeClr val="tx1"/>
            </a:solidFill>
            <a:effectLst/>
            <a:latin typeface="Helvetica"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6225</TotalTime>
  <Words>778</Words>
  <Application>Microsoft Office PowerPoint</Application>
  <PresentationFormat>On-screen Show (4:3)</PresentationFormat>
  <Paragraphs>97</Paragraphs>
  <Slides>13</Slides>
  <Notes>6</Notes>
  <HiddenSlides>0</HiddenSlides>
  <MMClips>4</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Default Design</vt:lpstr>
      <vt:lpstr>Slide 1</vt:lpstr>
      <vt:lpstr>Slide 2</vt:lpstr>
      <vt:lpstr>Slide 3</vt:lpstr>
      <vt:lpstr>Slide 4</vt:lpstr>
      <vt:lpstr>Slide 5</vt:lpstr>
      <vt:lpstr>Slide 6</vt:lpstr>
      <vt:lpstr>Slide 7</vt:lpstr>
      <vt:lpstr>Slide 8</vt:lpstr>
      <vt:lpstr>Space Weather Laboratory</vt:lpstr>
      <vt:lpstr>Solar Shield: Protecting the Power Grid</vt:lpstr>
      <vt:lpstr>Level 1 forecasts</vt:lpstr>
      <vt:lpstr>Slide 12</vt:lpstr>
      <vt:lpstr>Conclusions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725</cp:revision>
  <cp:lastPrinted>2010-03-09T18:44:48Z</cp:lastPrinted>
  <dcterms:created xsi:type="dcterms:W3CDTF">2011-06-19T13:32:22Z</dcterms:created>
  <dcterms:modified xsi:type="dcterms:W3CDTF">2011-06-20T20:44:42Z</dcterms:modified>
</cp:coreProperties>
</file>